
<file path=[Content_Types].xml><?xml version="1.0" encoding="utf-8"?>
<Types xmlns="http://schemas.openxmlformats.org/package/2006/content-types">
  <Default Extension="gif" ContentType="image/gif"/>
  <Default Extension="jpeg" ContentType="image/jpeg"/>
  <Default Extension="pdf" ContentType="application/pdf"/>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2" r:id="rId2"/>
  </p:sldMasterIdLst>
  <p:notesMasterIdLst>
    <p:notesMasterId r:id="rId39"/>
  </p:notesMasterIdLst>
  <p:sldIdLst>
    <p:sldId id="257" r:id="rId3"/>
    <p:sldId id="281" r:id="rId4"/>
    <p:sldId id="282" r:id="rId5"/>
    <p:sldId id="1466" r:id="rId6"/>
    <p:sldId id="1432" r:id="rId7"/>
    <p:sldId id="290" r:id="rId8"/>
    <p:sldId id="1456" r:id="rId9"/>
    <p:sldId id="1458" r:id="rId10"/>
    <p:sldId id="1459" r:id="rId11"/>
    <p:sldId id="1460" r:id="rId12"/>
    <p:sldId id="292" r:id="rId13"/>
    <p:sldId id="1461" r:id="rId14"/>
    <p:sldId id="1463" r:id="rId15"/>
    <p:sldId id="1379" r:id="rId16"/>
    <p:sldId id="1405" r:id="rId17"/>
    <p:sldId id="1462" r:id="rId18"/>
    <p:sldId id="313" r:id="rId19"/>
    <p:sldId id="1454" r:id="rId20"/>
    <p:sldId id="1406" r:id="rId21"/>
    <p:sldId id="1421" r:id="rId22"/>
    <p:sldId id="1409" r:id="rId23"/>
    <p:sldId id="1422" r:id="rId24"/>
    <p:sldId id="1411" r:id="rId25"/>
    <p:sldId id="1464" r:id="rId26"/>
    <p:sldId id="1465" r:id="rId27"/>
    <p:sldId id="1423" r:id="rId28"/>
    <p:sldId id="1417" r:id="rId29"/>
    <p:sldId id="1418" r:id="rId30"/>
    <p:sldId id="1448" r:id="rId31"/>
    <p:sldId id="1413" r:id="rId32"/>
    <p:sldId id="1424" r:id="rId33"/>
    <p:sldId id="1305" r:id="rId34"/>
    <p:sldId id="1425" r:id="rId35"/>
    <p:sldId id="1415" r:id="rId36"/>
    <p:sldId id="309" r:id="rId37"/>
    <p:sldId id="1447" r:id="rId38"/>
  </p:sldIdLst>
  <p:sldSz cx="12192000" cy="6858000"/>
  <p:notesSz cx="685800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62916" autoAdjust="0"/>
  </p:normalViewPr>
  <p:slideViewPr>
    <p:cSldViewPr snapToGrid="0">
      <p:cViewPr varScale="1">
        <p:scale>
          <a:sx n="67" d="100"/>
          <a:sy n="67" d="100"/>
        </p:scale>
        <p:origin x="666" y="36"/>
      </p:cViewPr>
      <p:guideLst/>
    </p:cSldViewPr>
  </p:slideViewPr>
  <p:outlineViewPr>
    <p:cViewPr>
      <p:scale>
        <a:sx n="33" d="100"/>
        <a:sy n="33" d="100"/>
      </p:scale>
      <p:origin x="0" y="-3132"/>
    </p:cViewPr>
  </p:outlineViewPr>
  <p:notesTextViewPr>
    <p:cViewPr>
      <p:scale>
        <a:sx n="1" d="1"/>
        <a:sy n="1" d="1"/>
      </p:scale>
      <p:origin x="0" y="0"/>
    </p:cViewPr>
  </p:notesTextViewPr>
  <p:notesViewPr>
    <p:cSldViewPr snapToGrid="0">
      <p:cViewPr varScale="1">
        <p:scale>
          <a:sx n="73" d="100"/>
          <a:sy n="73" d="100"/>
        </p:scale>
        <p:origin x="2478" y="3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901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99012"/>
          </a:xfrm>
          <a:prstGeom prst="rect">
            <a:avLst/>
          </a:prstGeom>
        </p:spPr>
        <p:txBody>
          <a:bodyPr vert="horz" lIns="91440" tIns="45720" rIns="91440" bIns="45720" rtlCol="0"/>
          <a:lstStyle>
            <a:lvl1pPr algn="r">
              <a:defRPr sz="1200"/>
            </a:lvl1pPr>
          </a:lstStyle>
          <a:p>
            <a:fld id="{13D671BA-69B9-40C0-A984-25519E7E448D}" type="datetimeFigureOut">
              <a:rPr lang="en-GB" smtClean="0"/>
              <a:t>06/10/2021</a:t>
            </a:fld>
            <a:endParaRPr lang="en-GB"/>
          </a:p>
        </p:txBody>
      </p:sp>
      <p:sp>
        <p:nvSpPr>
          <p:cNvPr id="4" name="Slide Image Placeholder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786362"/>
            <a:ext cx="5486400" cy="391611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6678"/>
            <a:ext cx="2971800" cy="49901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9446678"/>
            <a:ext cx="2971800" cy="499011"/>
          </a:xfrm>
          <a:prstGeom prst="rect">
            <a:avLst/>
          </a:prstGeom>
        </p:spPr>
        <p:txBody>
          <a:bodyPr vert="horz" lIns="91440" tIns="45720" rIns="91440" bIns="45720" rtlCol="0" anchor="b"/>
          <a:lstStyle>
            <a:lvl1pPr algn="r">
              <a:defRPr sz="1200"/>
            </a:lvl1pPr>
          </a:lstStyle>
          <a:p>
            <a:fld id="{88B611E4-70CB-4F8E-9EC3-75C5C4C22761}" type="slidenum">
              <a:rPr lang="en-GB" smtClean="0"/>
              <a:t>‹#›</a:t>
            </a:fld>
            <a:endParaRPr lang="en-GB"/>
          </a:p>
        </p:txBody>
      </p:sp>
    </p:spTree>
    <p:extLst>
      <p:ext uri="{BB962C8B-B14F-4D97-AF65-F5344CB8AC3E}">
        <p14:creationId xmlns:p14="http://schemas.microsoft.com/office/powerpoint/2010/main" val="42738454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8B611E4-70CB-4F8E-9EC3-75C5C4C22761}" type="slidenum">
              <a:rPr lang="en-GB" smtClean="0"/>
              <a:t>1</a:t>
            </a:fld>
            <a:endParaRPr lang="en-GB"/>
          </a:p>
        </p:txBody>
      </p:sp>
    </p:spTree>
    <p:extLst>
      <p:ext uri="{BB962C8B-B14F-4D97-AF65-F5344CB8AC3E}">
        <p14:creationId xmlns:p14="http://schemas.microsoft.com/office/powerpoint/2010/main" val="3991274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8B611E4-70CB-4F8E-9EC3-75C5C4C22761}" type="slidenum">
              <a:rPr lang="en-GB" smtClean="0"/>
              <a:t>4</a:t>
            </a:fld>
            <a:endParaRPr lang="en-GB"/>
          </a:p>
        </p:txBody>
      </p:sp>
    </p:spTree>
    <p:extLst>
      <p:ext uri="{BB962C8B-B14F-4D97-AF65-F5344CB8AC3E}">
        <p14:creationId xmlns:p14="http://schemas.microsoft.com/office/powerpoint/2010/main" val="18725082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00000"/>
              </a:lnSpc>
              <a:buNone/>
            </a:pPr>
            <a:r>
              <a:rPr lang="en-GB" sz="1200" dirty="0">
                <a:solidFill>
                  <a:srgbClr val="000000"/>
                </a:solidFill>
                <a:latin typeface="Arial" panose="020B0604020202020204" pitchFamily="34" charset="0"/>
              </a:rPr>
              <a:t>This Code of Practice was issued in 2015 and comprises 4 parts. </a:t>
            </a:r>
          </a:p>
          <a:p>
            <a:pPr marL="0" indent="0">
              <a:lnSpc>
                <a:spcPct val="100000"/>
              </a:lnSpc>
              <a:buNone/>
            </a:pPr>
            <a:r>
              <a:rPr lang="en-GB" sz="1200" dirty="0">
                <a:solidFill>
                  <a:srgbClr val="000000"/>
                </a:solidFill>
                <a:latin typeface="Arial" panose="020B0604020202020204" pitchFamily="34" charset="0"/>
              </a:rPr>
              <a:t>Part 1 of the code explains that the Health and Social Care Act (2008) applies to registered providers of all healthcare and adult social care in England.</a:t>
            </a:r>
          </a:p>
          <a:p>
            <a:endParaRPr lang="en-GB" dirty="0"/>
          </a:p>
        </p:txBody>
      </p:sp>
      <p:sp>
        <p:nvSpPr>
          <p:cNvPr id="4" name="Slide Number Placeholder 3"/>
          <p:cNvSpPr>
            <a:spLocks noGrp="1"/>
          </p:cNvSpPr>
          <p:nvPr>
            <p:ph type="sldNum" sz="quarter" idx="5"/>
          </p:nvPr>
        </p:nvSpPr>
        <p:spPr/>
        <p:txBody>
          <a:bodyPr/>
          <a:lstStyle/>
          <a:p>
            <a:fld id="{88B611E4-70CB-4F8E-9EC3-75C5C4C22761}" type="slidenum">
              <a:rPr lang="en-GB" smtClean="0"/>
              <a:t>7</a:t>
            </a:fld>
            <a:endParaRPr lang="en-GB"/>
          </a:p>
        </p:txBody>
      </p:sp>
    </p:spTree>
    <p:extLst>
      <p:ext uri="{BB962C8B-B14F-4D97-AF65-F5344CB8AC3E}">
        <p14:creationId xmlns:p14="http://schemas.microsoft.com/office/powerpoint/2010/main" val="33655341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00000"/>
              </a:lnSpc>
              <a:buNone/>
            </a:pPr>
            <a:r>
              <a:rPr lang="en-GB" sz="1200" b="0" i="0" u="none" strike="noStrike" baseline="0" dirty="0">
                <a:solidFill>
                  <a:srgbClr val="000000"/>
                </a:solidFill>
                <a:latin typeface="Arial" panose="020B0604020202020204" pitchFamily="34" charset="0"/>
              </a:rPr>
              <a:t>Part 2 sets out the 10 criteria against which the Care Quality Commission (CQC) will judge a registered provider on how it complies with the infection prevention requirements, which is set out in regulations.  The criteria include management and risk assessment, maintaining clean environment, appropriate antimicrobial use, providing information to users and others, ensure risk of transmission of infection to others is reduced , systems to ensure all workers understand and discharge their responsibilities, provide secure isolation facilities, secure laboratory support, have and adhere to policies for care and control of infection, and have a system in place to manage occupational health of staff. </a:t>
            </a:r>
          </a:p>
          <a:p>
            <a:endParaRPr lang="en-GB" dirty="0"/>
          </a:p>
        </p:txBody>
      </p:sp>
      <p:sp>
        <p:nvSpPr>
          <p:cNvPr id="4" name="Slide Number Placeholder 3"/>
          <p:cNvSpPr>
            <a:spLocks noGrp="1"/>
          </p:cNvSpPr>
          <p:nvPr>
            <p:ph type="sldNum" sz="quarter" idx="5"/>
          </p:nvPr>
        </p:nvSpPr>
        <p:spPr/>
        <p:txBody>
          <a:bodyPr/>
          <a:lstStyle/>
          <a:p>
            <a:fld id="{88B611E4-70CB-4F8E-9EC3-75C5C4C22761}" type="slidenum">
              <a:rPr lang="en-GB" smtClean="0"/>
              <a:t>8</a:t>
            </a:fld>
            <a:endParaRPr lang="en-GB"/>
          </a:p>
        </p:txBody>
      </p:sp>
    </p:spTree>
    <p:extLst>
      <p:ext uri="{BB962C8B-B14F-4D97-AF65-F5344CB8AC3E}">
        <p14:creationId xmlns:p14="http://schemas.microsoft.com/office/powerpoint/2010/main" val="22643946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1400"/>
            <a:r>
              <a:rPr lang="en-GB" sz="1200" b="0" i="0" u="none" strike="noStrike" baseline="0" dirty="0">
                <a:solidFill>
                  <a:srgbClr val="000000"/>
                </a:solidFill>
                <a:latin typeface="Arial" panose="020B0604020202020204" pitchFamily="34" charset="0"/>
              </a:rPr>
              <a:t>Parts 3 and 4 help registered providers to interpret the criteria and develop their own risk assessments. The appendices provide examples of how a proportionate approach could be applied to the criteria in all sectors.</a:t>
            </a:r>
          </a:p>
          <a:p>
            <a:pPr marR="1400"/>
            <a:r>
              <a:rPr lang="en-GB" b="0" dirty="0">
                <a:solidFill>
                  <a:srgbClr val="000000"/>
                </a:solidFill>
                <a:latin typeface="Arial" charset="0"/>
              </a:rPr>
              <a:t>The law states that the Code must be taken into account by the CQC when it makes decisions about registration against the infection prevention requirements. The regulations also say that providers must have regard to the Code when deciding how they will comply with registration requirements. So, by following the Code, registered providers will be able to show that they meet the requirement set out in the regulations.</a:t>
            </a:r>
          </a:p>
          <a:p>
            <a:pPr marR="1400"/>
            <a:r>
              <a:rPr lang="en-GB" b="0" dirty="0">
                <a:solidFill>
                  <a:srgbClr val="000000"/>
                </a:solidFill>
                <a:latin typeface="Arial" charset="0"/>
              </a:rPr>
              <a:t>However, the Code is not mandatory so registered providers do not by law have to comply with the Code. A registered provider may be able to demonstrate that it meets the regulations in a </a:t>
            </a:r>
            <a:r>
              <a:rPr lang="en-GB" sz="1200" b="0" i="0" u="none" strike="noStrike" baseline="0" dirty="0">
                <a:solidFill>
                  <a:srgbClr val="000000"/>
                </a:solidFill>
                <a:latin typeface="Arial" panose="020B0604020202020204" pitchFamily="34" charset="0"/>
              </a:rPr>
              <a:t>different way (equivalent or better) from that described in the document. </a:t>
            </a:r>
            <a:endParaRPr lang="en-US" dirty="0"/>
          </a:p>
          <a:p>
            <a:endParaRPr lang="en-GB" dirty="0"/>
          </a:p>
        </p:txBody>
      </p:sp>
      <p:sp>
        <p:nvSpPr>
          <p:cNvPr id="4" name="Slide Number Placeholder 3"/>
          <p:cNvSpPr>
            <a:spLocks noGrp="1"/>
          </p:cNvSpPr>
          <p:nvPr>
            <p:ph type="sldNum" sz="quarter" idx="5"/>
          </p:nvPr>
        </p:nvSpPr>
        <p:spPr/>
        <p:txBody>
          <a:bodyPr/>
          <a:lstStyle/>
          <a:p>
            <a:fld id="{88B611E4-70CB-4F8E-9EC3-75C5C4C22761}" type="slidenum">
              <a:rPr lang="en-GB" smtClean="0"/>
              <a:t>9</a:t>
            </a:fld>
            <a:endParaRPr lang="en-GB"/>
          </a:p>
        </p:txBody>
      </p:sp>
    </p:spTree>
    <p:extLst>
      <p:ext uri="{BB962C8B-B14F-4D97-AF65-F5344CB8AC3E}">
        <p14:creationId xmlns:p14="http://schemas.microsoft.com/office/powerpoint/2010/main" val="5529412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1400"/>
            <a:r>
              <a:rPr lang="en-GB" sz="1200" b="0" i="0" u="none" strike="noStrike" baseline="0" dirty="0">
                <a:solidFill>
                  <a:srgbClr val="000000"/>
                </a:solidFill>
                <a:latin typeface="Arial" panose="020B0604020202020204" pitchFamily="34" charset="0"/>
              </a:rPr>
              <a:t>The Health Technical Memoranda (HTMs) give comprehensive advice and guidance on the design, installation and operation of specialised building and engineering technology used in the delivery of healthcare.</a:t>
            </a:r>
          </a:p>
          <a:p>
            <a:pPr marR="1400"/>
            <a:r>
              <a:rPr lang="en-GB" sz="1200" b="0" i="0" u="none" strike="noStrike" baseline="0" dirty="0">
                <a:solidFill>
                  <a:srgbClr val="000000"/>
                </a:solidFill>
                <a:latin typeface="Arial" panose="020B0604020202020204" pitchFamily="34" charset="0"/>
              </a:rPr>
              <a:t>The focus of Health Technical Memorandum guidance remains on healthcare-specific elements of standards, policies and up-to-date established best practice. They are applicable to new and existing sites and are for use at various stages during the whole building lifecycle.</a:t>
            </a:r>
          </a:p>
          <a:p>
            <a:pPr marR="1400"/>
            <a:r>
              <a:rPr lang="en-GB" sz="1200" b="0" i="0" u="none" strike="noStrike" baseline="0" dirty="0">
                <a:solidFill>
                  <a:srgbClr val="000000"/>
                </a:solidFill>
                <a:latin typeface="Arial" panose="020B0604020202020204" pitchFamily="34" charset="0"/>
              </a:rPr>
              <a:t>Healthcare providers have a duty of care to ensure that appropriate governance arrangements are in place and are managed effectively. The Health Technical Memorandum series provides best practice engineering standards and policy to enable management of this duty of care.</a:t>
            </a:r>
          </a:p>
          <a:p>
            <a:endParaRPr lang="en-GB" dirty="0"/>
          </a:p>
        </p:txBody>
      </p:sp>
      <p:sp>
        <p:nvSpPr>
          <p:cNvPr id="4" name="Slide Number Placeholder 3"/>
          <p:cNvSpPr>
            <a:spLocks noGrp="1"/>
          </p:cNvSpPr>
          <p:nvPr>
            <p:ph type="sldNum" sz="quarter" idx="5"/>
          </p:nvPr>
        </p:nvSpPr>
        <p:spPr/>
        <p:txBody>
          <a:bodyPr/>
          <a:lstStyle/>
          <a:p>
            <a:fld id="{88B611E4-70CB-4F8E-9EC3-75C5C4C22761}" type="slidenum">
              <a:rPr lang="en-GB" smtClean="0"/>
              <a:t>10</a:t>
            </a:fld>
            <a:endParaRPr lang="en-GB"/>
          </a:p>
        </p:txBody>
      </p:sp>
    </p:spTree>
    <p:extLst>
      <p:ext uri="{BB962C8B-B14F-4D97-AF65-F5344CB8AC3E}">
        <p14:creationId xmlns:p14="http://schemas.microsoft.com/office/powerpoint/2010/main" val="38014150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8B611E4-70CB-4F8E-9EC3-75C5C4C22761}" type="slidenum">
              <a:rPr lang="en-GB" smtClean="0"/>
              <a:t>11</a:t>
            </a:fld>
            <a:endParaRPr lang="en-GB"/>
          </a:p>
        </p:txBody>
      </p:sp>
    </p:spTree>
    <p:extLst>
      <p:ext uri="{BB962C8B-B14F-4D97-AF65-F5344CB8AC3E}">
        <p14:creationId xmlns:p14="http://schemas.microsoft.com/office/powerpoint/2010/main" val="18952959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Health building notes give best practice guidance on the design and planning of new healthcare buildings and on the adaptation or extension of existing facilities.  They provide information to support the briefing and design processes for individual projects in the NHS building programme.</a:t>
            </a:r>
          </a:p>
          <a:p>
            <a:endParaRPr lang="en-GB" dirty="0"/>
          </a:p>
        </p:txBody>
      </p:sp>
      <p:sp>
        <p:nvSpPr>
          <p:cNvPr id="4" name="Slide Number Placeholder 3"/>
          <p:cNvSpPr>
            <a:spLocks noGrp="1"/>
          </p:cNvSpPr>
          <p:nvPr>
            <p:ph type="sldNum" sz="quarter" idx="5"/>
          </p:nvPr>
        </p:nvSpPr>
        <p:spPr/>
        <p:txBody>
          <a:bodyPr/>
          <a:lstStyle/>
          <a:p>
            <a:fld id="{88B611E4-70CB-4F8E-9EC3-75C5C4C22761}" type="slidenum">
              <a:rPr lang="en-GB" smtClean="0"/>
              <a:t>12</a:t>
            </a:fld>
            <a:endParaRPr lang="en-GB"/>
          </a:p>
        </p:txBody>
      </p:sp>
    </p:spTree>
    <p:extLst>
      <p:ext uri="{BB962C8B-B14F-4D97-AF65-F5344CB8AC3E}">
        <p14:creationId xmlns:p14="http://schemas.microsoft.com/office/powerpoint/2010/main" val="26782903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8B611E4-70CB-4F8E-9EC3-75C5C4C22761}" type="slidenum">
              <a:rPr lang="en-GB" smtClean="0"/>
              <a:t>13</a:t>
            </a:fld>
            <a:endParaRPr lang="en-GB"/>
          </a:p>
        </p:txBody>
      </p:sp>
    </p:spTree>
    <p:extLst>
      <p:ext uri="{BB962C8B-B14F-4D97-AF65-F5344CB8AC3E}">
        <p14:creationId xmlns:p14="http://schemas.microsoft.com/office/powerpoint/2010/main" val="20437385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a:xfrm>
            <a:off x="404813" y="323850"/>
            <a:ext cx="6096000" cy="3429000"/>
          </a:xfrm>
          <a:ln/>
        </p:spPr>
      </p:sp>
      <p:sp>
        <p:nvSpPr>
          <p:cNvPr id="1843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dirty="0">
              <a:latin typeface="Times New Roman" charset="0"/>
            </a:endParaRPr>
          </a:p>
        </p:txBody>
      </p:sp>
      <p:sp>
        <p:nvSpPr>
          <p:cNvPr id="1843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4DDAA68A-0C4E-4B45-899C-3F30C45D8460}" type="slidenum">
              <a:rPr lang="en-GB" sz="1200">
                <a:cs typeface="Arial" charset="0"/>
              </a:rPr>
              <a:pPr/>
              <a:t>14</a:t>
            </a:fld>
            <a:endParaRPr lang="en-GB" sz="1200" dirty="0">
              <a:cs typeface="Arial" charset="0"/>
            </a:endParaRPr>
          </a:p>
        </p:txBody>
      </p:sp>
      <p:sp>
        <p:nvSpPr>
          <p:cNvPr id="5" name="Date Placeholder 4"/>
          <p:cNvSpPr>
            <a:spLocks noGrp="1"/>
          </p:cNvSpPr>
          <p:nvPr>
            <p:ph type="dt" sz="quarter" idx="1"/>
          </p:nvPr>
        </p:nvSpPr>
        <p:spPr/>
        <p:txBody>
          <a:bodyPr/>
          <a:lstStyle/>
          <a:p>
            <a:pPr>
              <a:defRPr/>
            </a:pPr>
            <a:r>
              <a:rPr lang="en-GB"/>
              <a:t>June 2018</a:t>
            </a:r>
            <a:endParaRPr lang="en-GB" dirty="0"/>
          </a:p>
        </p:txBody>
      </p:sp>
      <p:sp>
        <p:nvSpPr>
          <p:cNvPr id="6" name="Header Placeholder 5"/>
          <p:cNvSpPr>
            <a:spLocks noGrp="1"/>
          </p:cNvSpPr>
          <p:nvPr>
            <p:ph type="hdr" sz="quarter"/>
          </p:nvPr>
        </p:nvSpPr>
        <p:spPr/>
        <p:txBody>
          <a:bodyPr/>
          <a:lstStyle/>
          <a:p>
            <a:pPr>
              <a:defRPr/>
            </a:pPr>
            <a:r>
              <a:rPr lang="en-GB"/>
              <a:t>W037 HTM 04 01 Training Presentation</a:t>
            </a:r>
            <a:endParaRPr lang="en-GB" dirty="0"/>
          </a:p>
        </p:txBody>
      </p:sp>
    </p:spTree>
    <p:extLst>
      <p:ext uri="{BB962C8B-B14F-4D97-AF65-F5344CB8AC3E}">
        <p14:creationId xmlns:p14="http://schemas.microsoft.com/office/powerpoint/2010/main" val="21915113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9413" y="638175"/>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8B611E4-70CB-4F8E-9EC3-75C5C4C22761}" type="slidenum">
              <a:rPr lang="en-GB" smtClean="0"/>
              <a:t>15</a:t>
            </a:fld>
            <a:endParaRPr lang="en-GB"/>
          </a:p>
        </p:txBody>
      </p:sp>
    </p:spTree>
    <p:extLst>
      <p:ext uri="{BB962C8B-B14F-4D97-AF65-F5344CB8AC3E}">
        <p14:creationId xmlns:p14="http://schemas.microsoft.com/office/powerpoint/2010/main" val="35754319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9413" y="638175"/>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8B611E4-70CB-4F8E-9EC3-75C5C4C22761}" type="slidenum">
              <a:rPr lang="en-GB" smtClean="0"/>
              <a:t>16</a:t>
            </a:fld>
            <a:endParaRPr lang="en-GB"/>
          </a:p>
        </p:txBody>
      </p:sp>
    </p:spTree>
    <p:extLst>
      <p:ext uri="{BB962C8B-B14F-4D97-AF65-F5344CB8AC3E}">
        <p14:creationId xmlns:p14="http://schemas.microsoft.com/office/powerpoint/2010/main" val="34782183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30FCC6B-33B2-40FD-988B-FABF07B086E1}" type="slidenum">
              <a:rPr lang="en-GB" smtClean="0"/>
              <a:t>17</a:t>
            </a:fld>
            <a:endParaRPr lang="en-GB"/>
          </a:p>
        </p:txBody>
      </p:sp>
    </p:spTree>
    <p:extLst>
      <p:ext uri="{BB962C8B-B14F-4D97-AF65-F5344CB8AC3E}">
        <p14:creationId xmlns:p14="http://schemas.microsoft.com/office/powerpoint/2010/main" val="17015443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GB" b="0" i="0" dirty="0">
                <a:solidFill>
                  <a:srgbClr val="141414"/>
                </a:solidFill>
                <a:effectLst/>
                <a:latin typeface="Open Sans"/>
              </a:rPr>
              <a:t>More than 20 patients were infected by a bacteria potentially found in the water supply at a Cambridge hospital, with one patient dying as a result.</a:t>
            </a:r>
          </a:p>
          <a:p>
            <a:pPr algn="l" fontAlgn="base"/>
            <a:r>
              <a:rPr lang="en-GB" b="0" i="0" dirty="0">
                <a:solidFill>
                  <a:srgbClr val="141414"/>
                </a:solidFill>
                <a:effectLst/>
                <a:latin typeface="Open Sans"/>
              </a:rPr>
              <a:t>In the months after moving to the new Royal Papworth Hospital site in May last year, 21 patients were victim to a bacterial outbreak, which played a role in the death of one patient.</a:t>
            </a:r>
          </a:p>
          <a:p>
            <a:pPr algn="l" fontAlgn="base"/>
            <a:r>
              <a:rPr lang="en-GB" b="0" i="0" dirty="0">
                <a:solidFill>
                  <a:srgbClr val="141414"/>
                </a:solidFill>
                <a:effectLst/>
                <a:latin typeface="Open Sans"/>
              </a:rPr>
              <a:t>The bacteria, mycobacterium </a:t>
            </a:r>
            <a:r>
              <a:rPr lang="en-GB" b="0" i="0" dirty="0" err="1">
                <a:solidFill>
                  <a:srgbClr val="141414"/>
                </a:solidFill>
                <a:effectLst/>
                <a:latin typeface="Open Sans"/>
              </a:rPr>
              <a:t>abscessus</a:t>
            </a:r>
            <a:r>
              <a:rPr lang="en-GB" b="0" i="0" dirty="0">
                <a:solidFill>
                  <a:srgbClr val="141414"/>
                </a:solidFill>
                <a:effectLst/>
                <a:latin typeface="Open Sans"/>
              </a:rPr>
              <a:t>, could have come from the water supply, said the hospital trust.</a:t>
            </a:r>
          </a:p>
          <a:p>
            <a:pPr algn="l" fontAlgn="base"/>
            <a:r>
              <a:rPr lang="en-GB" b="0" i="0" dirty="0">
                <a:solidFill>
                  <a:srgbClr val="141414"/>
                </a:solidFill>
                <a:effectLst/>
                <a:latin typeface="Open Sans"/>
              </a:rPr>
              <a:t>The source of the infection has been found and dealt with, so it is no longer a risk to current patients.</a:t>
            </a:r>
          </a:p>
          <a:p>
            <a:pPr algn="l" fontAlgn="base"/>
            <a:r>
              <a:rPr lang="en-GB" b="0" i="0" dirty="0">
                <a:solidFill>
                  <a:srgbClr val="141414"/>
                </a:solidFill>
                <a:effectLst/>
                <a:latin typeface="Open Sans"/>
              </a:rPr>
              <a:t>The bacteria is not harmful to most people, except for those with lung conditions.</a:t>
            </a:r>
          </a:p>
          <a:p>
            <a:pPr algn="l" fontAlgn="base"/>
            <a:endParaRPr lang="en-GB" b="0" i="0" dirty="0">
              <a:solidFill>
                <a:srgbClr val="141414"/>
              </a:solidFill>
              <a:effectLst/>
              <a:latin typeface="Open Sans"/>
            </a:endParaRPr>
          </a:p>
          <a:p>
            <a:pPr algn="l" fontAlgn="base"/>
            <a:r>
              <a:rPr lang="en-GB" b="1" i="0" dirty="0">
                <a:solidFill>
                  <a:srgbClr val="191919"/>
                </a:solidFill>
                <a:effectLst/>
                <a:latin typeface="Neue Helvetica W01"/>
              </a:rPr>
              <a:t>Research carried out in 2020/2021</a:t>
            </a:r>
          </a:p>
          <a:p>
            <a:pPr algn="l" fontAlgn="base"/>
            <a:r>
              <a:rPr lang="en-GB" b="0" i="0" dirty="0">
                <a:solidFill>
                  <a:srgbClr val="191919"/>
                </a:solidFill>
                <a:effectLst/>
                <a:latin typeface="Neue Helvetica W01"/>
              </a:rPr>
              <a:t>Throughout 2020/2021 the NHS Scotland Assure Research service commissioned a number of research projects which address gaps in current evidence. These relate to previous issues and lessons learned within previous NHS Scotland projects.</a:t>
            </a:r>
          </a:p>
          <a:p>
            <a:pPr algn="l" fontAlgn="base"/>
            <a:r>
              <a:rPr lang="en-GB" b="0" i="0" dirty="0">
                <a:solidFill>
                  <a:srgbClr val="191919"/>
                </a:solidFill>
                <a:effectLst/>
                <a:latin typeface="Neue Helvetica W01"/>
              </a:rPr>
              <a:t>The research projects carried out to date are as listed below with final outputs due by end July 2021:</a:t>
            </a:r>
          </a:p>
          <a:p>
            <a:pPr algn="l" fontAlgn="base">
              <a:buFont typeface="Arial" panose="020B0604020202020204" pitchFamily="34" charset="0"/>
              <a:buChar char="•"/>
            </a:pPr>
            <a:r>
              <a:rPr lang="en-GB" b="0" i="0" dirty="0">
                <a:solidFill>
                  <a:srgbClr val="191919"/>
                </a:solidFill>
                <a:effectLst/>
                <a:latin typeface="Neue Helvetica W01"/>
              </a:rPr>
              <a:t>to investigate the prevalence and concentration of </a:t>
            </a:r>
            <a:r>
              <a:rPr lang="en-GB" b="0" i="0" dirty="0" err="1">
                <a:solidFill>
                  <a:srgbClr val="191919"/>
                </a:solidFill>
                <a:effectLst/>
                <a:latin typeface="Neue Helvetica W01"/>
              </a:rPr>
              <a:t>Cupriavidus</a:t>
            </a:r>
            <a:r>
              <a:rPr lang="en-GB" b="0" i="0" dirty="0">
                <a:solidFill>
                  <a:srgbClr val="191919"/>
                </a:solidFill>
                <a:effectLst/>
                <a:latin typeface="Neue Helvetica W01"/>
              </a:rPr>
              <a:t> and other Opportunistic Premise Plumbing Pathogens (OPPPs) in healthcare water systems across Scotland and England. Chief Investigator: Teresa Inkster, NHS Greater Glasgow &amp; Clyde</a:t>
            </a:r>
          </a:p>
          <a:p>
            <a:pPr algn="l" fontAlgn="base">
              <a:buFont typeface="Arial" panose="020B0604020202020204" pitchFamily="34" charset="0"/>
              <a:buChar char="•"/>
            </a:pPr>
            <a:r>
              <a:rPr lang="en-GB" b="0" i="0" dirty="0">
                <a:solidFill>
                  <a:srgbClr val="191919"/>
                </a:solidFill>
                <a:effectLst/>
                <a:latin typeface="Neue Helvetica W01"/>
              </a:rPr>
              <a:t>hospital sinks and drains as a source of antimicrobial resistant microorganisms: studies to investigate colonisation, dispersal and decontamination. Chief Investigator: Ginny Moore, Public Health England</a:t>
            </a:r>
          </a:p>
          <a:p>
            <a:pPr algn="l" fontAlgn="base">
              <a:buFont typeface="Arial" panose="020B0604020202020204" pitchFamily="34" charset="0"/>
              <a:buChar char="•"/>
            </a:pPr>
            <a:r>
              <a:rPr lang="en-GB" b="0" i="0" dirty="0">
                <a:solidFill>
                  <a:srgbClr val="191919"/>
                </a:solidFill>
                <a:effectLst/>
                <a:latin typeface="Neue Helvetica W01"/>
              </a:rPr>
              <a:t>whole genome sequencing of potable water derived </a:t>
            </a:r>
            <a:r>
              <a:rPr lang="en-GB" b="0" i="1" dirty="0" err="1">
                <a:solidFill>
                  <a:srgbClr val="191919"/>
                </a:solidFill>
                <a:effectLst/>
                <a:latin typeface="Neue Helvetica W01"/>
              </a:rPr>
              <a:t>Cupriavidus</a:t>
            </a:r>
            <a:r>
              <a:rPr lang="en-GB" b="0" i="0" dirty="0">
                <a:solidFill>
                  <a:srgbClr val="191919"/>
                </a:solidFill>
                <a:effectLst/>
                <a:latin typeface="Neue Helvetica W01"/>
              </a:rPr>
              <a:t> species.</a:t>
            </a:r>
          </a:p>
          <a:p>
            <a:pPr algn="l" fontAlgn="base"/>
            <a:endParaRPr lang="en-GB" b="0" i="0" dirty="0">
              <a:solidFill>
                <a:srgbClr val="141414"/>
              </a:solidFill>
              <a:effectLst/>
              <a:latin typeface="Open Sans"/>
            </a:endParaRPr>
          </a:p>
          <a:p>
            <a:endParaRPr lang="en-GB" dirty="0"/>
          </a:p>
        </p:txBody>
      </p:sp>
      <p:sp>
        <p:nvSpPr>
          <p:cNvPr id="4" name="Slide Number Placeholder 3"/>
          <p:cNvSpPr>
            <a:spLocks noGrp="1"/>
          </p:cNvSpPr>
          <p:nvPr>
            <p:ph type="sldNum" sz="quarter" idx="5"/>
          </p:nvPr>
        </p:nvSpPr>
        <p:spPr/>
        <p:txBody>
          <a:bodyPr/>
          <a:lstStyle/>
          <a:p>
            <a:fld id="{88B611E4-70CB-4F8E-9EC3-75C5C4C22761}" type="slidenum">
              <a:rPr lang="en-GB" smtClean="0"/>
              <a:t>18</a:t>
            </a:fld>
            <a:endParaRPr lang="en-GB"/>
          </a:p>
        </p:txBody>
      </p:sp>
    </p:spTree>
    <p:extLst>
      <p:ext uri="{BB962C8B-B14F-4D97-AF65-F5344CB8AC3E}">
        <p14:creationId xmlns:p14="http://schemas.microsoft.com/office/powerpoint/2010/main" val="21875657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9413" y="638175"/>
            <a:ext cx="6096000" cy="3429000"/>
          </a:xfrm>
        </p:spPr>
      </p:sp>
      <p:sp>
        <p:nvSpPr>
          <p:cNvPr id="3" name="Notes Placeholder 2"/>
          <p:cNvSpPr>
            <a:spLocks noGrp="1"/>
          </p:cNvSpPr>
          <p:nvPr>
            <p:ph type="body" idx="1"/>
          </p:nvPr>
        </p:nvSpPr>
        <p:spPr/>
        <p:txBody>
          <a:bodyPr/>
          <a:lstStyle/>
          <a:p>
            <a:r>
              <a:rPr lang="en-GB" dirty="0"/>
              <a:t>ALARP </a:t>
            </a:r>
          </a:p>
        </p:txBody>
      </p:sp>
      <p:sp>
        <p:nvSpPr>
          <p:cNvPr id="4" name="Slide Number Placeholder 3"/>
          <p:cNvSpPr>
            <a:spLocks noGrp="1"/>
          </p:cNvSpPr>
          <p:nvPr>
            <p:ph type="sldNum" sz="quarter" idx="10"/>
          </p:nvPr>
        </p:nvSpPr>
        <p:spPr/>
        <p:txBody>
          <a:bodyPr/>
          <a:lstStyle/>
          <a:p>
            <a:fld id="{730FCC6B-33B2-40FD-988B-FABF07B086E1}" type="slidenum">
              <a:rPr lang="en-GB" smtClean="0"/>
              <a:t>19</a:t>
            </a:fld>
            <a:endParaRPr lang="en-GB"/>
          </a:p>
        </p:txBody>
      </p:sp>
    </p:spTree>
    <p:extLst>
      <p:ext uri="{BB962C8B-B14F-4D97-AF65-F5344CB8AC3E}">
        <p14:creationId xmlns:p14="http://schemas.microsoft.com/office/powerpoint/2010/main" val="557529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a:xfrm>
            <a:off x="404813" y="323850"/>
            <a:ext cx="6096000" cy="3429000"/>
          </a:xfrm>
          <a:ln/>
        </p:spPr>
      </p:sp>
      <p:sp>
        <p:nvSpPr>
          <p:cNvPr id="1843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dirty="0">
              <a:latin typeface="Times New Roman" charset="0"/>
            </a:endParaRPr>
          </a:p>
        </p:txBody>
      </p:sp>
      <p:sp>
        <p:nvSpPr>
          <p:cNvPr id="1843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4DDAA68A-0C4E-4B45-899C-3F30C45D8460}" type="slidenum">
              <a:rPr lang="en-GB" sz="1200">
                <a:cs typeface="Arial" charset="0"/>
              </a:rPr>
              <a:pPr/>
              <a:t>20</a:t>
            </a:fld>
            <a:endParaRPr lang="en-GB" sz="1200" dirty="0">
              <a:cs typeface="Arial" charset="0"/>
            </a:endParaRPr>
          </a:p>
        </p:txBody>
      </p:sp>
      <p:sp>
        <p:nvSpPr>
          <p:cNvPr id="5" name="Date Placeholder 4"/>
          <p:cNvSpPr>
            <a:spLocks noGrp="1"/>
          </p:cNvSpPr>
          <p:nvPr>
            <p:ph type="dt" sz="quarter" idx="1"/>
          </p:nvPr>
        </p:nvSpPr>
        <p:spPr/>
        <p:txBody>
          <a:bodyPr/>
          <a:lstStyle/>
          <a:p>
            <a:pPr>
              <a:defRPr/>
            </a:pPr>
            <a:r>
              <a:rPr lang="en-GB"/>
              <a:t>June 2018</a:t>
            </a:r>
            <a:endParaRPr lang="en-GB" dirty="0"/>
          </a:p>
        </p:txBody>
      </p:sp>
      <p:sp>
        <p:nvSpPr>
          <p:cNvPr id="6" name="Header Placeholder 5"/>
          <p:cNvSpPr>
            <a:spLocks noGrp="1"/>
          </p:cNvSpPr>
          <p:nvPr>
            <p:ph type="hdr" sz="quarter"/>
          </p:nvPr>
        </p:nvSpPr>
        <p:spPr/>
        <p:txBody>
          <a:bodyPr/>
          <a:lstStyle/>
          <a:p>
            <a:pPr>
              <a:defRPr/>
            </a:pPr>
            <a:r>
              <a:rPr lang="en-GB"/>
              <a:t>W037 HTM 04 01 Training Presentation</a:t>
            </a:r>
            <a:endParaRPr lang="en-GB" dirty="0"/>
          </a:p>
        </p:txBody>
      </p:sp>
    </p:spTree>
    <p:extLst>
      <p:ext uri="{BB962C8B-B14F-4D97-AF65-F5344CB8AC3E}">
        <p14:creationId xmlns:p14="http://schemas.microsoft.com/office/powerpoint/2010/main" val="14482368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a:xfrm>
            <a:off x="381000" y="685800"/>
            <a:ext cx="6096000" cy="3429000"/>
          </a:xfrm>
          <a:ln/>
        </p:spPr>
      </p:sp>
      <p:sp>
        <p:nvSpPr>
          <p:cNvPr id="20482"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dirty="0">
              <a:latin typeface="Times New Roman" charset="0"/>
            </a:endParaRPr>
          </a:p>
        </p:txBody>
      </p:sp>
      <p:sp>
        <p:nvSpPr>
          <p:cNvPr id="4" name="Header Placeholder 3"/>
          <p:cNvSpPr>
            <a:spLocks noGrp="1"/>
          </p:cNvSpPr>
          <p:nvPr>
            <p:ph type="hdr" sz="quarter"/>
          </p:nvPr>
        </p:nvSpPr>
        <p:spPr/>
        <p:txBody>
          <a:bodyPr/>
          <a:lstStyle/>
          <a:p>
            <a:pPr>
              <a:defRPr/>
            </a:pPr>
            <a:r>
              <a:rPr lang="en-GB"/>
              <a:t>W037 HTM 04 01 Training Presentation</a:t>
            </a:r>
          </a:p>
        </p:txBody>
      </p:sp>
      <p:sp>
        <p:nvSpPr>
          <p:cNvPr id="5" name="Date Placeholder 4"/>
          <p:cNvSpPr>
            <a:spLocks noGrp="1"/>
          </p:cNvSpPr>
          <p:nvPr>
            <p:ph type="dt" sz="quarter" idx="1"/>
          </p:nvPr>
        </p:nvSpPr>
        <p:spPr/>
        <p:txBody>
          <a:bodyPr/>
          <a:lstStyle/>
          <a:p>
            <a:pPr>
              <a:defRPr/>
            </a:pPr>
            <a:r>
              <a:rPr lang="en-GB"/>
              <a:t>June 2018</a:t>
            </a:r>
            <a:endParaRPr lang="en-GB" dirty="0"/>
          </a:p>
        </p:txBody>
      </p:sp>
      <p:sp>
        <p:nvSpPr>
          <p:cNvPr id="20485" name="Slide Number Placeholder 5"/>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F84CAB6D-E893-6848-9B7E-82B6FBEAE227}" type="slidenum">
              <a:rPr lang="en-GB" sz="1200">
                <a:cs typeface="Arial" charset="0"/>
              </a:rPr>
              <a:pPr/>
              <a:t>21</a:t>
            </a:fld>
            <a:endParaRPr lang="en-GB" sz="1200">
              <a:cs typeface="Arial" charset="0"/>
            </a:endParaRPr>
          </a:p>
        </p:txBody>
      </p:sp>
    </p:spTree>
    <p:extLst>
      <p:ext uri="{BB962C8B-B14F-4D97-AF65-F5344CB8AC3E}">
        <p14:creationId xmlns:p14="http://schemas.microsoft.com/office/powerpoint/2010/main" val="13283140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a:xfrm>
            <a:off x="404813" y="323850"/>
            <a:ext cx="6096000" cy="3429000"/>
          </a:xfrm>
          <a:ln/>
        </p:spPr>
      </p:sp>
      <p:sp>
        <p:nvSpPr>
          <p:cNvPr id="1843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dirty="0">
              <a:latin typeface="Times New Roman" charset="0"/>
            </a:endParaRPr>
          </a:p>
        </p:txBody>
      </p:sp>
      <p:sp>
        <p:nvSpPr>
          <p:cNvPr id="1843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4DDAA68A-0C4E-4B45-899C-3F30C45D8460}" type="slidenum">
              <a:rPr lang="en-GB" sz="1200">
                <a:cs typeface="Arial" charset="0"/>
              </a:rPr>
              <a:pPr/>
              <a:t>22</a:t>
            </a:fld>
            <a:endParaRPr lang="en-GB" sz="1200" dirty="0">
              <a:cs typeface="Arial" charset="0"/>
            </a:endParaRPr>
          </a:p>
        </p:txBody>
      </p:sp>
      <p:sp>
        <p:nvSpPr>
          <p:cNvPr id="5" name="Date Placeholder 4"/>
          <p:cNvSpPr>
            <a:spLocks noGrp="1"/>
          </p:cNvSpPr>
          <p:nvPr>
            <p:ph type="dt" sz="quarter" idx="1"/>
          </p:nvPr>
        </p:nvSpPr>
        <p:spPr/>
        <p:txBody>
          <a:bodyPr/>
          <a:lstStyle/>
          <a:p>
            <a:pPr>
              <a:defRPr/>
            </a:pPr>
            <a:r>
              <a:rPr lang="en-GB"/>
              <a:t>June 2018</a:t>
            </a:r>
            <a:endParaRPr lang="en-GB" dirty="0"/>
          </a:p>
        </p:txBody>
      </p:sp>
      <p:sp>
        <p:nvSpPr>
          <p:cNvPr id="6" name="Header Placeholder 5"/>
          <p:cNvSpPr>
            <a:spLocks noGrp="1"/>
          </p:cNvSpPr>
          <p:nvPr>
            <p:ph type="hdr" sz="quarter"/>
          </p:nvPr>
        </p:nvSpPr>
        <p:spPr/>
        <p:txBody>
          <a:bodyPr/>
          <a:lstStyle/>
          <a:p>
            <a:pPr>
              <a:defRPr/>
            </a:pPr>
            <a:r>
              <a:rPr lang="en-GB"/>
              <a:t>W037 HTM 04 01 Training Presentation</a:t>
            </a:r>
            <a:endParaRPr lang="en-GB" dirty="0"/>
          </a:p>
        </p:txBody>
      </p:sp>
    </p:spTree>
    <p:extLst>
      <p:ext uri="{BB962C8B-B14F-4D97-AF65-F5344CB8AC3E}">
        <p14:creationId xmlns:p14="http://schemas.microsoft.com/office/powerpoint/2010/main" val="4251669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a:xfrm>
            <a:off x="381000" y="685800"/>
            <a:ext cx="6096000" cy="3429000"/>
          </a:xfrm>
          <a:ln/>
        </p:spPr>
      </p:sp>
      <p:sp>
        <p:nvSpPr>
          <p:cNvPr id="20482"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dirty="0">
              <a:latin typeface="Times New Roman" charset="0"/>
            </a:endParaRPr>
          </a:p>
        </p:txBody>
      </p:sp>
      <p:sp>
        <p:nvSpPr>
          <p:cNvPr id="4" name="Header Placeholder 3"/>
          <p:cNvSpPr>
            <a:spLocks noGrp="1"/>
          </p:cNvSpPr>
          <p:nvPr>
            <p:ph type="hdr" sz="quarter"/>
          </p:nvPr>
        </p:nvSpPr>
        <p:spPr/>
        <p:txBody>
          <a:bodyPr/>
          <a:lstStyle/>
          <a:p>
            <a:pPr>
              <a:defRPr/>
            </a:pPr>
            <a:r>
              <a:rPr lang="en-GB"/>
              <a:t>W037 HTM 04 01 Training Presentation</a:t>
            </a:r>
          </a:p>
        </p:txBody>
      </p:sp>
      <p:sp>
        <p:nvSpPr>
          <p:cNvPr id="5" name="Date Placeholder 4"/>
          <p:cNvSpPr>
            <a:spLocks noGrp="1"/>
          </p:cNvSpPr>
          <p:nvPr>
            <p:ph type="dt" sz="quarter" idx="1"/>
          </p:nvPr>
        </p:nvSpPr>
        <p:spPr/>
        <p:txBody>
          <a:bodyPr/>
          <a:lstStyle/>
          <a:p>
            <a:pPr>
              <a:defRPr/>
            </a:pPr>
            <a:r>
              <a:rPr lang="en-GB"/>
              <a:t>June 2018</a:t>
            </a:r>
            <a:endParaRPr lang="en-GB" dirty="0"/>
          </a:p>
        </p:txBody>
      </p:sp>
      <p:sp>
        <p:nvSpPr>
          <p:cNvPr id="20485" name="Slide Number Placeholder 5"/>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F84CAB6D-E893-6848-9B7E-82B6FBEAE227}" type="slidenum">
              <a:rPr lang="en-GB" sz="1200">
                <a:cs typeface="Arial" charset="0"/>
              </a:rPr>
              <a:pPr/>
              <a:t>23</a:t>
            </a:fld>
            <a:endParaRPr lang="en-GB" sz="1200">
              <a:cs typeface="Arial" charset="0"/>
            </a:endParaRPr>
          </a:p>
        </p:txBody>
      </p:sp>
    </p:spTree>
    <p:extLst>
      <p:ext uri="{BB962C8B-B14F-4D97-AF65-F5344CB8AC3E}">
        <p14:creationId xmlns:p14="http://schemas.microsoft.com/office/powerpoint/2010/main" val="32464011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a:xfrm>
            <a:off x="381000" y="685800"/>
            <a:ext cx="6096000" cy="3429000"/>
          </a:xfrm>
          <a:ln/>
        </p:spPr>
      </p:sp>
      <p:sp>
        <p:nvSpPr>
          <p:cNvPr id="20482"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GB" dirty="0">
              <a:latin typeface="Times New Roman" charset="0"/>
            </a:endParaRPr>
          </a:p>
        </p:txBody>
      </p:sp>
      <p:sp>
        <p:nvSpPr>
          <p:cNvPr id="4" name="Header Placeholder 3"/>
          <p:cNvSpPr>
            <a:spLocks noGrp="1"/>
          </p:cNvSpPr>
          <p:nvPr>
            <p:ph type="hdr" sz="quarter"/>
          </p:nvPr>
        </p:nvSpPr>
        <p:spPr/>
        <p:txBody>
          <a:bodyPr/>
          <a:lstStyle/>
          <a:p>
            <a:pPr>
              <a:defRPr/>
            </a:pPr>
            <a:r>
              <a:rPr lang="en-GB"/>
              <a:t>W037 HTM 04 01 Training Presentation</a:t>
            </a:r>
          </a:p>
        </p:txBody>
      </p:sp>
      <p:sp>
        <p:nvSpPr>
          <p:cNvPr id="5" name="Date Placeholder 4"/>
          <p:cNvSpPr>
            <a:spLocks noGrp="1"/>
          </p:cNvSpPr>
          <p:nvPr>
            <p:ph type="dt" sz="quarter" idx="1"/>
          </p:nvPr>
        </p:nvSpPr>
        <p:spPr/>
        <p:txBody>
          <a:bodyPr/>
          <a:lstStyle/>
          <a:p>
            <a:pPr>
              <a:defRPr/>
            </a:pPr>
            <a:r>
              <a:rPr lang="en-GB"/>
              <a:t>June 2018</a:t>
            </a:r>
            <a:endParaRPr lang="en-GB" dirty="0"/>
          </a:p>
        </p:txBody>
      </p:sp>
      <p:sp>
        <p:nvSpPr>
          <p:cNvPr id="20485" name="Slide Number Placeholder 5"/>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F84CAB6D-E893-6848-9B7E-82B6FBEAE227}" type="slidenum">
              <a:rPr lang="en-GB" sz="1200">
                <a:cs typeface="Arial" charset="0"/>
              </a:rPr>
              <a:pPr/>
              <a:t>24</a:t>
            </a:fld>
            <a:endParaRPr lang="en-GB" sz="1200">
              <a:cs typeface="Arial" charset="0"/>
            </a:endParaRPr>
          </a:p>
        </p:txBody>
      </p:sp>
    </p:spTree>
    <p:extLst>
      <p:ext uri="{BB962C8B-B14F-4D97-AF65-F5344CB8AC3E}">
        <p14:creationId xmlns:p14="http://schemas.microsoft.com/office/powerpoint/2010/main" val="16001288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a:xfrm>
            <a:off x="381000" y="685800"/>
            <a:ext cx="6096000" cy="3429000"/>
          </a:xfrm>
          <a:ln/>
        </p:spPr>
      </p:sp>
      <p:sp>
        <p:nvSpPr>
          <p:cNvPr id="20482"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GB" dirty="0">
              <a:latin typeface="Times New Roman" charset="0"/>
            </a:endParaRPr>
          </a:p>
        </p:txBody>
      </p:sp>
      <p:sp>
        <p:nvSpPr>
          <p:cNvPr id="4" name="Header Placeholder 3"/>
          <p:cNvSpPr>
            <a:spLocks noGrp="1"/>
          </p:cNvSpPr>
          <p:nvPr>
            <p:ph type="hdr" sz="quarter"/>
          </p:nvPr>
        </p:nvSpPr>
        <p:spPr/>
        <p:txBody>
          <a:bodyPr/>
          <a:lstStyle/>
          <a:p>
            <a:pPr>
              <a:defRPr/>
            </a:pPr>
            <a:r>
              <a:rPr lang="en-GB"/>
              <a:t>W037 HTM 04 01 Training Presentation</a:t>
            </a:r>
          </a:p>
        </p:txBody>
      </p:sp>
      <p:sp>
        <p:nvSpPr>
          <p:cNvPr id="5" name="Date Placeholder 4"/>
          <p:cNvSpPr>
            <a:spLocks noGrp="1"/>
          </p:cNvSpPr>
          <p:nvPr>
            <p:ph type="dt" sz="quarter" idx="1"/>
          </p:nvPr>
        </p:nvSpPr>
        <p:spPr/>
        <p:txBody>
          <a:bodyPr/>
          <a:lstStyle/>
          <a:p>
            <a:pPr>
              <a:defRPr/>
            </a:pPr>
            <a:r>
              <a:rPr lang="en-GB"/>
              <a:t>June 2018</a:t>
            </a:r>
            <a:endParaRPr lang="en-GB" dirty="0"/>
          </a:p>
        </p:txBody>
      </p:sp>
      <p:sp>
        <p:nvSpPr>
          <p:cNvPr id="20485" name="Slide Number Placeholder 5"/>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F84CAB6D-E893-6848-9B7E-82B6FBEAE227}" type="slidenum">
              <a:rPr lang="en-GB" sz="1200">
                <a:cs typeface="Arial" charset="0"/>
              </a:rPr>
              <a:pPr/>
              <a:t>25</a:t>
            </a:fld>
            <a:endParaRPr lang="en-GB" sz="1200">
              <a:cs typeface="Arial" charset="0"/>
            </a:endParaRPr>
          </a:p>
        </p:txBody>
      </p:sp>
    </p:spTree>
    <p:extLst>
      <p:ext uri="{BB962C8B-B14F-4D97-AF65-F5344CB8AC3E}">
        <p14:creationId xmlns:p14="http://schemas.microsoft.com/office/powerpoint/2010/main" val="22951253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a:xfrm>
            <a:off x="404813" y="323850"/>
            <a:ext cx="6096000" cy="3429000"/>
          </a:xfrm>
          <a:ln/>
        </p:spPr>
      </p:sp>
      <p:sp>
        <p:nvSpPr>
          <p:cNvPr id="1843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dirty="0">
              <a:latin typeface="Times New Roman" charset="0"/>
            </a:endParaRPr>
          </a:p>
        </p:txBody>
      </p:sp>
      <p:sp>
        <p:nvSpPr>
          <p:cNvPr id="1843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4DDAA68A-0C4E-4B45-899C-3F30C45D8460}" type="slidenum">
              <a:rPr lang="en-GB" sz="1200">
                <a:cs typeface="Arial" charset="0"/>
              </a:rPr>
              <a:pPr/>
              <a:t>26</a:t>
            </a:fld>
            <a:endParaRPr lang="en-GB" sz="1200" dirty="0">
              <a:cs typeface="Arial" charset="0"/>
            </a:endParaRPr>
          </a:p>
        </p:txBody>
      </p:sp>
      <p:sp>
        <p:nvSpPr>
          <p:cNvPr id="5" name="Date Placeholder 4"/>
          <p:cNvSpPr>
            <a:spLocks noGrp="1"/>
          </p:cNvSpPr>
          <p:nvPr>
            <p:ph type="dt" sz="quarter" idx="1"/>
          </p:nvPr>
        </p:nvSpPr>
        <p:spPr/>
        <p:txBody>
          <a:bodyPr/>
          <a:lstStyle/>
          <a:p>
            <a:pPr>
              <a:defRPr/>
            </a:pPr>
            <a:r>
              <a:rPr lang="en-GB"/>
              <a:t>June 2018</a:t>
            </a:r>
            <a:endParaRPr lang="en-GB" dirty="0"/>
          </a:p>
        </p:txBody>
      </p:sp>
      <p:sp>
        <p:nvSpPr>
          <p:cNvPr id="6" name="Header Placeholder 5"/>
          <p:cNvSpPr>
            <a:spLocks noGrp="1"/>
          </p:cNvSpPr>
          <p:nvPr>
            <p:ph type="hdr" sz="quarter"/>
          </p:nvPr>
        </p:nvSpPr>
        <p:spPr/>
        <p:txBody>
          <a:bodyPr/>
          <a:lstStyle/>
          <a:p>
            <a:pPr>
              <a:defRPr/>
            </a:pPr>
            <a:r>
              <a:rPr lang="en-GB"/>
              <a:t>W037 HTM 04 01 Training Presentation</a:t>
            </a:r>
            <a:endParaRPr lang="en-GB" dirty="0"/>
          </a:p>
        </p:txBody>
      </p:sp>
    </p:spTree>
    <p:extLst>
      <p:ext uri="{BB962C8B-B14F-4D97-AF65-F5344CB8AC3E}">
        <p14:creationId xmlns:p14="http://schemas.microsoft.com/office/powerpoint/2010/main" val="22228158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a:xfrm>
            <a:off x="404813" y="323850"/>
            <a:ext cx="6096000" cy="3429000"/>
          </a:xfrm>
          <a:ln/>
        </p:spPr>
      </p:sp>
      <p:sp>
        <p:nvSpPr>
          <p:cNvPr id="1843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dirty="0">
              <a:latin typeface="Times New Roman" charset="0"/>
            </a:endParaRPr>
          </a:p>
        </p:txBody>
      </p:sp>
      <p:sp>
        <p:nvSpPr>
          <p:cNvPr id="1843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4DDAA68A-0C4E-4B45-899C-3F30C45D8460}" type="slidenum">
              <a:rPr lang="en-GB" sz="1200">
                <a:cs typeface="Arial" charset="0"/>
              </a:rPr>
              <a:pPr/>
              <a:t>27</a:t>
            </a:fld>
            <a:endParaRPr lang="en-GB" sz="1200" dirty="0">
              <a:cs typeface="Arial" charset="0"/>
            </a:endParaRPr>
          </a:p>
        </p:txBody>
      </p:sp>
      <p:sp>
        <p:nvSpPr>
          <p:cNvPr id="5" name="Date Placeholder 4"/>
          <p:cNvSpPr>
            <a:spLocks noGrp="1"/>
          </p:cNvSpPr>
          <p:nvPr>
            <p:ph type="dt" sz="quarter" idx="1"/>
          </p:nvPr>
        </p:nvSpPr>
        <p:spPr/>
        <p:txBody>
          <a:bodyPr/>
          <a:lstStyle/>
          <a:p>
            <a:pPr>
              <a:defRPr/>
            </a:pPr>
            <a:r>
              <a:rPr lang="en-GB"/>
              <a:t>June 2018</a:t>
            </a:r>
            <a:endParaRPr lang="en-GB" dirty="0"/>
          </a:p>
        </p:txBody>
      </p:sp>
      <p:sp>
        <p:nvSpPr>
          <p:cNvPr id="6" name="Header Placeholder 5"/>
          <p:cNvSpPr>
            <a:spLocks noGrp="1"/>
          </p:cNvSpPr>
          <p:nvPr>
            <p:ph type="hdr" sz="quarter"/>
          </p:nvPr>
        </p:nvSpPr>
        <p:spPr/>
        <p:txBody>
          <a:bodyPr/>
          <a:lstStyle/>
          <a:p>
            <a:pPr>
              <a:defRPr/>
            </a:pPr>
            <a:r>
              <a:rPr lang="en-GB"/>
              <a:t>W037 HTM 04 01 Training Presentation</a:t>
            </a:r>
            <a:endParaRPr lang="en-GB" dirty="0"/>
          </a:p>
        </p:txBody>
      </p:sp>
    </p:spTree>
    <p:extLst>
      <p:ext uri="{BB962C8B-B14F-4D97-AF65-F5344CB8AC3E}">
        <p14:creationId xmlns:p14="http://schemas.microsoft.com/office/powerpoint/2010/main" val="21733419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a:xfrm>
            <a:off x="404813" y="323850"/>
            <a:ext cx="6096000" cy="3429000"/>
          </a:xfrm>
          <a:ln/>
        </p:spPr>
      </p:sp>
      <p:sp>
        <p:nvSpPr>
          <p:cNvPr id="1843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dirty="0">
              <a:latin typeface="Times New Roman" charset="0"/>
            </a:endParaRPr>
          </a:p>
        </p:txBody>
      </p:sp>
      <p:sp>
        <p:nvSpPr>
          <p:cNvPr id="1843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4DDAA68A-0C4E-4B45-899C-3F30C45D8460}" type="slidenum">
              <a:rPr lang="en-GB" sz="1200">
                <a:cs typeface="Arial" charset="0"/>
              </a:rPr>
              <a:pPr/>
              <a:t>28</a:t>
            </a:fld>
            <a:endParaRPr lang="en-GB" sz="1200" dirty="0">
              <a:cs typeface="Arial" charset="0"/>
            </a:endParaRPr>
          </a:p>
        </p:txBody>
      </p:sp>
      <p:sp>
        <p:nvSpPr>
          <p:cNvPr id="5" name="Date Placeholder 4"/>
          <p:cNvSpPr>
            <a:spLocks noGrp="1"/>
          </p:cNvSpPr>
          <p:nvPr>
            <p:ph type="dt" sz="quarter" idx="1"/>
          </p:nvPr>
        </p:nvSpPr>
        <p:spPr/>
        <p:txBody>
          <a:bodyPr/>
          <a:lstStyle/>
          <a:p>
            <a:pPr>
              <a:defRPr/>
            </a:pPr>
            <a:r>
              <a:rPr lang="en-GB"/>
              <a:t>June 2018</a:t>
            </a:r>
            <a:endParaRPr lang="en-GB" dirty="0"/>
          </a:p>
        </p:txBody>
      </p:sp>
      <p:sp>
        <p:nvSpPr>
          <p:cNvPr id="6" name="Header Placeholder 5"/>
          <p:cNvSpPr>
            <a:spLocks noGrp="1"/>
          </p:cNvSpPr>
          <p:nvPr>
            <p:ph type="hdr" sz="quarter"/>
          </p:nvPr>
        </p:nvSpPr>
        <p:spPr/>
        <p:txBody>
          <a:bodyPr/>
          <a:lstStyle/>
          <a:p>
            <a:pPr>
              <a:defRPr/>
            </a:pPr>
            <a:r>
              <a:rPr lang="en-GB"/>
              <a:t>W037 HTM 04 01 Training Presentation</a:t>
            </a:r>
            <a:endParaRPr lang="en-GB" dirty="0"/>
          </a:p>
        </p:txBody>
      </p:sp>
    </p:spTree>
    <p:extLst>
      <p:ext uri="{BB962C8B-B14F-4D97-AF65-F5344CB8AC3E}">
        <p14:creationId xmlns:p14="http://schemas.microsoft.com/office/powerpoint/2010/main" val="18000552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a:xfrm>
            <a:off x="404813" y="323850"/>
            <a:ext cx="6096000" cy="3429000"/>
          </a:xfrm>
          <a:ln/>
        </p:spPr>
      </p:sp>
      <p:sp>
        <p:nvSpPr>
          <p:cNvPr id="1843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dirty="0">
              <a:latin typeface="Times New Roman" charset="0"/>
            </a:endParaRPr>
          </a:p>
        </p:txBody>
      </p:sp>
      <p:sp>
        <p:nvSpPr>
          <p:cNvPr id="1843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4DDAA68A-0C4E-4B45-899C-3F30C45D8460}" type="slidenum">
              <a:rPr lang="en-GB" sz="1200">
                <a:cs typeface="Arial" charset="0"/>
              </a:rPr>
              <a:pPr/>
              <a:t>29</a:t>
            </a:fld>
            <a:endParaRPr lang="en-GB" sz="1200" dirty="0">
              <a:cs typeface="Arial" charset="0"/>
            </a:endParaRPr>
          </a:p>
        </p:txBody>
      </p:sp>
      <p:sp>
        <p:nvSpPr>
          <p:cNvPr id="5" name="Date Placeholder 4"/>
          <p:cNvSpPr>
            <a:spLocks noGrp="1"/>
          </p:cNvSpPr>
          <p:nvPr>
            <p:ph type="dt" sz="quarter" idx="1"/>
          </p:nvPr>
        </p:nvSpPr>
        <p:spPr/>
        <p:txBody>
          <a:bodyPr/>
          <a:lstStyle/>
          <a:p>
            <a:pPr>
              <a:defRPr/>
            </a:pPr>
            <a:r>
              <a:rPr lang="en-GB"/>
              <a:t>June 2018</a:t>
            </a:r>
            <a:endParaRPr lang="en-GB" dirty="0"/>
          </a:p>
        </p:txBody>
      </p:sp>
      <p:sp>
        <p:nvSpPr>
          <p:cNvPr id="6" name="Header Placeholder 5"/>
          <p:cNvSpPr>
            <a:spLocks noGrp="1"/>
          </p:cNvSpPr>
          <p:nvPr>
            <p:ph type="hdr" sz="quarter"/>
          </p:nvPr>
        </p:nvSpPr>
        <p:spPr/>
        <p:txBody>
          <a:bodyPr/>
          <a:lstStyle/>
          <a:p>
            <a:pPr>
              <a:defRPr/>
            </a:pPr>
            <a:r>
              <a:rPr lang="en-GB"/>
              <a:t>W037 HTM 04 01 Training Presentation</a:t>
            </a:r>
            <a:endParaRPr lang="en-GB" dirty="0"/>
          </a:p>
        </p:txBody>
      </p:sp>
    </p:spTree>
    <p:extLst>
      <p:ext uri="{BB962C8B-B14F-4D97-AF65-F5344CB8AC3E}">
        <p14:creationId xmlns:p14="http://schemas.microsoft.com/office/powerpoint/2010/main" val="10403157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a:xfrm>
            <a:off x="404813" y="323850"/>
            <a:ext cx="6096000" cy="3429000"/>
          </a:xfrm>
          <a:ln/>
        </p:spPr>
      </p:sp>
      <p:sp>
        <p:nvSpPr>
          <p:cNvPr id="1843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dirty="0">
              <a:latin typeface="Times New Roman" charset="0"/>
            </a:endParaRPr>
          </a:p>
        </p:txBody>
      </p:sp>
      <p:sp>
        <p:nvSpPr>
          <p:cNvPr id="1843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4DDAA68A-0C4E-4B45-899C-3F30C45D8460}" type="slidenum">
              <a:rPr lang="en-GB" sz="1200">
                <a:cs typeface="Arial" charset="0"/>
              </a:rPr>
              <a:pPr/>
              <a:t>30</a:t>
            </a:fld>
            <a:endParaRPr lang="en-GB" sz="1200" dirty="0">
              <a:cs typeface="Arial" charset="0"/>
            </a:endParaRPr>
          </a:p>
        </p:txBody>
      </p:sp>
      <p:sp>
        <p:nvSpPr>
          <p:cNvPr id="5" name="Date Placeholder 4"/>
          <p:cNvSpPr>
            <a:spLocks noGrp="1"/>
          </p:cNvSpPr>
          <p:nvPr>
            <p:ph type="dt" sz="quarter" idx="1"/>
          </p:nvPr>
        </p:nvSpPr>
        <p:spPr/>
        <p:txBody>
          <a:bodyPr/>
          <a:lstStyle/>
          <a:p>
            <a:pPr>
              <a:defRPr/>
            </a:pPr>
            <a:r>
              <a:rPr lang="en-GB"/>
              <a:t>June 2018</a:t>
            </a:r>
            <a:endParaRPr lang="en-GB" dirty="0"/>
          </a:p>
        </p:txBody>
      </p:sp>
      <p:sp>
        <p:nvSpPr>
          <p:cNvPr id="6" name="Header Placeholder 5"/>
          <p:cNvSpPr>
            <a:spLocks noGrp="1"/>
          </p:cNvSpPr>
          <p:nvPr>
            <p:ph type="hdr" sz="quarter"/>
          </p:nvPr>
        </p:nvSpPr>
        <p:spPr/>
        <p:txBody>
          <a:bodyPr/>
          <a:lstStyle/>
          <a:p>
            <a:pPr>
              <a:defRPr/>
            </a:pPr>
            <a:r>
              <a:rPr lang="en-GB"/>
              <a:t>W037 HTM 04 01 Training Presentation</a:t>
            </a:r>
            <a:endParaRPr lang="en-GB" dirty="0"/>
          </a:p>
        </p:txBody>
      </p:sp>
    </p:spTree>
    <p:extLst>
      <p:ext uri="{BB962C8B-B14F-4D97-AF65-F5344CB8AC3E}">
        <p14:creationId xmlns:p14="http://schemas.microsoft.com/office/powerpoint/2010/main" val="17537325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a:xfrm>
            <a:off x="404813" y="323850"/>
            <a:ext cx="6096000" cy="3429000"/>
          </a:xfrm>
          <a:ln/>
        </p:spPr>
      </p:sp>
      <p:sp>
        <p:nvSpPr>
          <p:cNvPr id="1843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dirty="0">
              <a:latin typeface="Times New Roman" charset="0"/>
            </a:endParaRPr>
          </a:p>
        </p:txBody>
      </p:sp>
      <p:sp>
        <p:nvSpPr>
          <p:cNvPr id="1843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4DDAA68A-0C4E-4B45-899C-3F30C45D8460}" type="slidenum">
              <a:rPr lang="en-GB" sz="1200">
                <a:cs typeface="Arial" charset="0"/>
              </a:rPr>
              <a:pPr/>
              <a:t>31</a:t>
            </a:fld>
            <a:endParaRPr lang="en-GB" sz="1200" dirty="0">
              <a:cs typeface="Arial" charset="0"/>
            </a:endParaRPr>
          </a:p>
        </p:txBody>
      </p:sp>
      <p:sp>
        <p:nvSpPr>
          <p:cNvPr id="5" name="Date Placeholder 4"/>
          <p:cNvSpPr>
            <a:spLocks noGrp="1"/>
          </p:cNvSpPr>
          <p:nvPr>
            <p:ph type="dt" sz="quarter" idx="1"/>
          </p:nvPr>
        </p:nvSpPr>
        <p:spPr/>
        <p:txBody>
          <a:bodyPr/>
          <a:lstStyle/>
          <a:p>
            <a:pPr>
              <a:defRPr/>
            </a:pPr>
            <a:r>
              <a:rPr lang="en-GB"/>
              <a:t>June 2018</a:t>
            </a:r>
            <a:endParaRPr lang="en-GB" dirty="0"/>
          </a:p>
        </p:txBody>
      </p:sp>
      <p:sp>
        <p:nvSpPr>
          <p:cNvPr id="6" name="Header Placeholder 5"/>
          <p:cNvSpPr>
            <a:spLocks noGrp="1"/>
          </p:cNvSpPr>
          <p:nvPr>
            <p:ph type="hdr" sz="quarter"/>
          </p:nvPr>
        </p:nvSpPr>
        <p:spPr/>
        <p:txBody>
          <a:bodyPr/>
          <a:lstStyle/>
          <a:p>
            <a:pPr>
              <a:defRPr/>
            </a:pPr>
            <a:r>
              <a:rPr lang="en-GB"/>
              <a:t>W037 HTM 04 01 Training Presentation</a:t>
            </a:r>
            <a:endParaRPr lang="en-GB" dirty="0"/>
          </a:p>
        </p:txBody>
      </p:sp>
    </p:spTree>
    <p:extLst>
      <p:ext uri="{BB962C8B-B14F-4D97-AF65-F5344CB8AC3E}">
        <p14:creationId xmlns:p14="http://schemas.microsoft.com/office/powerpoint/2010/main" val="8014638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a:xfrm>
            <a:off x="381000" y="685800"/>
            <a:ext cx="6096000" cy="3429000"/>
          </a:xfrm>
          <a:ln/>
        </p:spPr>
      </p:sp>
      <p:sp>
        <p:nvSpPr>
          <p:cNvPr id="20482"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dirty="0">
              <a:latin typeface="Times New Roman" charset="0"/>
            </a:endParaRPr>
          </a:p>
        </p:txBody>
      </p:sp>
      <p:sp>
        <p:nvSpPr>
          <p:cNvPr id="4" name="Header Placeholder 3"/>
          <p:cNvSpPr>
            <a:spLocks noGrp="1"/>
          </p:cNvSpPr>
          <p:nvPr>
            <p:ph type="hdr" sz="quarter"/>
          </p:nvPr>
        </p:nvSpPr>
        <p:spPr/>
        <p:txBody>
          <a:bodyPr/>
          <a:lstStyle/>
          <a:p>
            <a:pPr>
              <a:defRPr/>
            </a:pPr>
            <a:r>
              <a:rPr lang="en-GB"/>
              <a:t>W037 HTM 04 01 Training Presentation</a:t>
            </a:r>
          </a:p>
        </p:txBody>
      </p:sp>
      <p:sp>
        <p:nvSpPr>
          <p:cNvPr id="5" name="Date Placeholder 4"/>
          <p:cNvSpPr>
            <a:spLocks noGrp="1"/>
          </p:cNvSpPr>
          <p:nvPr>
            <p:ph type="dt" sz="quarter" idx="1"/>
          </p:nvPr>
        </p:nvSpPr>
        <p:spPr/>
        <p:txBody>
          <a:bodyPr/>
          <a:lstStyle/>
          <a:p>
            <a:pPr>
              <a:defRPr/>
            </a:pPr>
            <a:r>
              <a:rPr lang="en-GB"/>
              <a:t>June 2018</a:t>
            </a:r>
            <a:endParaRPr lang="en-GB" dirty="0"/>
          </a:p>
        </p:txBody>
      </p:sp>
      <p:sp>
        <p:nvSpPr>
          <p:cNvPr id="20485" name="Slide Number Placeholder 5"/>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F84CAB6D-E893-6848-9B7E-82B6FBEAE227}" type="slidenum">
              <a:rPr lang="en-GB" sz="1200">
                <a:cs typeface="Arial" charset="0"/>
              </a:rPr>
              <a:pPr/>
              <a:t>32</a:t>
            </a:fld>
            <a:endParaRPr lang="en-GB" sz="1200">
              <a:cs typeface="Arial" charset="0"/>
            </a:endParaRPr>
          </a:p>
        </p:txBody>
      </p:sp>
    </p:spTree>
    <p:extLst>
      <p:ext uri="{BB962C8B-B14F-4D97-AF65-F5344CB8AC3E}">
        <p14:creationId xmlns:p14="http://schemas.microsoft.com/office/powerpoint/2010/main" val="39921372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a:xfrm>
            <a:off x="404813" y="323850"/>
            <a:ext cx="6096000" cy="3429000"/>
          </a:xfrm>
          <a:ln/>
        </p:spPr>
      </p:sp>
      <p:sp>
        <p:nvSpPr>
          <p:cNvPr id="1843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dirty="0">
              <a:latin typeface="Times New Roman" charset="0"/>
            </a:endParaRPr>
          </a:p>
        </p:txBody>
      </p:sp>
      <p:sp>
        <p:nvSpPr>
          <p:cNvPr id="1843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4DDAA68A-0C4E-4B45-899C-3F30C45D8460}" type="slidenum">
              <a:rPr lang="en-GB" sz="1200">
                <a:cs typeface="Arial" charset="0"/>
              </a:rPr>
              <a:pPr/>
              <a:t>33</a:t>
            </a:fld>
            <a:endParaRPr lang="en-GB" sz="1200" dirty="0">
              <a:cs typeface="Arial" charset="0"/>
            </a:endParaRPr>
          </a:p>
        </p:txBody>
      </p:sp>
      <p:sp>
        <p:nvSpPr>
          <p:cNvPr id="5" name="Date Placeholder 4"/>
          <p:cNvSpPr>
            <a:spLocks noGrp="1"/>
          </p:cNvSpPr>
          <p:nvPr>
            <p:ph type="dt" sz="quarter" idx="1"/>
          </p:nvPr>
        </p:nvSpPr>
        <p:spPr/>
        <p:txBody>
          <a:bodyPr/>
          <a:lstStyle/>
          <a:p>
            <a:pPr>
              <a:defRPr/>
            </a:pPr>
            <a:r>
              <a:rPr lang="en-GB"/>
              <a:t>June 2018</a:t>
            </a:r>
            <a:endParaRPr lang="en-GB" dirty="0"/>
          </a:p>
        </p:txBody>
      </p:sp>
      <p:sp>
        <p:nvSpPr>
          <p:cNvPr id="6" name="Header Placeholder 5"/>
          <p:cNvSpPr>
            <a:spLocks noGrp="1"/>
          </p:cNvSpPr>
          <p:nvPr>
            <p:ph type="hdr" sz="quarter"/>
          </p:nvPr>
        </p:nvSpPr>
        <p:spPr/>
        <p:txBody>
          <a:bodyPr/>
          <a:lstStyle/>
          <a:p>
            <a:pPr>
              <a:defRPr/>
            </a:pPr>
            <a:r>
              <a:rPr lang="en-GB"/>
              <a:t>W037 HTM 04 01 Training Presentation</a:t>
            </a:r>
            <a:endParaRPr lang="en-GB" dirty="0"/>
          </a:p>
        </p:txBody>
      </p:sp>
    </p:spTree>
    <p:extLst>
      <p:ext uri="{BB962C8B-B14F-4D97-AF65-F5344CB8AC3E}">
        <p14:creationId xmlns:p14="http://schemas.microsoft.com/office/powerpoint/2010/main" val="23940479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a:xfrm>
            <a:off x="381000" y="685800"/>
            <a:ext cx="6096000" cy="3429000"/>
          </a:xfrm>
          <a:ln/>
        </p:spPr>
      </p:sp>
      <p:sp>
        <p:nvSpPr>
          <p:cNvPr id="20482"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dirty="0">
              <a:latin typeface="Times New Roman" charset="0"/>
            </a:endParaRPr>
          </a:p>
        </p:txBody>
      </p:sp>
      <p:sp>
        <p:nvSpPr>
          <p:cNvPr id="4" name="Header Placeholder 3"/>
          <p:cNvSpPr>
            <a:spLocks noGrp="1"/>
          </p:cNvSpPr>
          <p:nvPr>
            <p:ph type="hdr" sz="quarter"/>
          </p:nvPr>
        </p:nvSpPr>
        <p:spPr/>
        <p:txBody>
          <a:bodyPr/>
          <a:lstStyle/>
          <a:p>
            <a:pPr>
              <a:defRPr/>
            </a:pPr>
            <a:r>
              <a:rPr lang="en-GB"/>
              <a:t>W037 HTM 04 01 Training Presentation</a:t>
            </a:r>
          </a:p>
        </p:txBody>
      </p:sp>
      <p:sp>
        <p:nvSpPr>
          <p:cNvPr id="5" name="Date Placeholder 4"/>
          <p:cNvSpPr>
            <a:spLocks noGrp="1"/>
          </p:cNvSpPr>
          <p:nvPr>
            <p:ph type="dt" sz="quarter" idx="1"/>
          </p:nvPr>
        </p:nvSpPr>
        <p:spPr/>
        <p:txBody>
          <a:bodyPr/>
          <a:lstStyle/>
          <a:p>
            <a:pPr>
              <a:defRPr/>
            </a:pPr>
            <a:r>
              <a:rPr lang="en-GB"/>
              <a:t>June 2018</a:t>
            </a:r>
            <a:endParaRPr lang="en-GB" dirty="0"/>
          </a:p>
        </p:txBody>
      </p:sp>
      <p:sp>
        <p:nvSpPr>
          <p:cNvPr id="20485" name="Slide Number Placeholder 5"/>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F84CAB6D-E893-6848-9B7E-82B6FBEAE227}" type="slidenum">
              <a:rPr lang="en-GB" sz="1200">
                <a:cs typeface="Arial" charset="0"/>
              </a:rPr>
              <a:pPr/>
              <a:t>34</a:t>
            </a:fld>
            <a:endParaRPr lang="en-GB" sz="1200">
              <a:cs typeface="Arial" charset="0"/>
            </a:endParaRPr>
          </a:p>
        </p:txBody>
      </p:sp>
    </p:spTree>
    <p:extLst>
      <p:ext uri="{BB962C8B-B14F-4D97-AF65-F5344CB8AC3E}">
        <p14:creationId xmlns:p14="http://schemas.microsoft.com/office/powerpoint/2010/main" val="29494312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8B611E4-70CB-4F8E-9EC3-75C5C4C22761}" type="slidenum">
              <a:rPr lang="en-GB" smtClean="0"/>
              <a:t>35</a:t>
            </a:fld>
            <a:endParaRPr lang="en-GB"/>
          </a:p>
        </p:txBody>
      </p:sp>
    </p:spTree>
    <p:extLst>
      <p:ext uri="{BB962C8B-B14F-4D97-AF65-F5344CB8AC3E}">
        <p14:creationId xmlns:p14="http://schemas.microsoft.com/office/powerpoint/2010/main" val="10326746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a:ln/>
        </p:spPr>
      </p:sp>
      <p:sp>
        <p:nvSpPr>
          <p:cNvPr id="143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3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877513-8D0D-4D87-81FA-11C88BC769F9}" type="slidenum">
              <a:rPr lang="en-GB" altLang="en-US" smtClean="0"/>
              <a:pPr>
                <a:spcBef>
                  <a:spcPct val="0"/>
                </a:spcBef>
              </a:pPr>
              <a:t>36</a:t>
            </a:fld>
            <a:endParaRPr lang="en-GB" altLang="en-US"/>
          </a:p>
        </p:txBody>
      </p:sp>
    </p:spTree>
    <p:extLst>
      <p:ext uri="{BB962C8B-B14F-4D97-AF65-F5344CB8AC3E}">
        <p14:creationId xmlns:p14="http://schemas.microsoft.com/office/powerpoint/2010/main" val="40925212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55482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4820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211823"/>
            <a:ext cx="10972800" cy="1103919"/>
          </a:xfrm>
          <a:prstGeom prst="rect">
            <a:avLst/>
          </a:prstGeom>
        </p:spPr>
        <p:txBody>
          <a:bodyPr/>
          <a:lstStyle/>
          <a:p>
            <a:r>
              <a:rPr lang="en-GB"/>
              <a:t>Click to edit Master title style</a:t>
            </a:r>
            <a:endParaRPr lang="en-US"/>
          </a:p>
        </p:txBody>
      </p:sp>
      <p:sp>
        <p:nvSpPr>
          <p:cNvPr id="3" name="Content Placeholder 2"/>
          <p:cNvSpPr>
            <a:spLocks noGrp="1"/>
          </p:cNvSpPr>
          <p:nvPr>
            <p:ph idx="1"/>
          </p:nvPr>
        </p:nvSpPr>
        <p:spPr>
          <a:xfrm>
            <a:off x="609600" y="2523246"/>
            <a:ext cx="10972800" cy="341292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a:xfrm>
            <a:off x="609600" y="6356351"/>
            <a:ext cx="2844800" cy="365126"/>
          </a:xfrm>
          <a:prstGeom prst="rect">
            <a:avLst/>
          </a:prstGeom>
        </p:spPr>
        <p:txBody>
          <a:bodyPr/>
          <a:lstStyle/>
          <a:p>
            <a:pPr defTabSz="609036"/>
            <a:fld id="{5937F77C-57B4-A648-AA0E-FCD125064FBB}" type="datetimeFigureOut">
              <a:rPr lang="en-US" smtClean="0">
                <a:solidFill>
                  <a:prstClr val="black"/>
                </a:solidFill>
              </a:rPr>
              <a:pPr defTabSz="609036"/>
              <a:t>10/6/2021</a:t>
            </a:fld>
            <a:endParaRPr lang="en-US">
              <a:solidFill>
                <a:prstClr val="black"/>
              </a:solidFill>
            </a:endParaRPr>
          </a:p>
        </p:txBody>
      </p:sp>
      <p:sp>
        <p:nvSpPr>
          <p:cNvPr id="5" name="Footer Placeholder 4"/>
          <p:cNvSpPr>
            <a:spLocks noGrp="1"/>
          </p:cNvSpPr>
          <p:nvPr>
            <p:ph type="ftr" sz="quarter" idx="11"/>
          </p:nvPr>
        </p:nvSpPr>
        <p:spPr>
          <a:xfrm>
            <a:off x="4165600" y="6356351"/>
            <a:ext cx="3860800" cy="365126"/>
          </a:xfrm>
          <a:prstGeom prst="rect">
            <a:avLst/>
          </a:prstGeom>
        </p:spPr>
        <p:txBody>
          <a:bodyPr/>
          <a:lstStyle/>
          <a:p>
            <a:pPr defTabSz="609036"/>
            <a:endParaRPr lang="en-US">
              <a:solidFill>
                <a:prstClr val="black"/>
              </a:solidFill>
            </a:endParaRPr>
          </a:p>
        </p:txBody>
      </p:sp>
      <p:sp>
        <p:nvSpPr>
          <p:cNvPr id="6" name="Slide Number Placeholder 5"/>
          <p:cNvSpPr>
            <a:spLocks noGrp="1"/>
          </p:cNvSpPr>
          <p:nvPr>
            <p:ph type="sldNum" sz="quarter" idx="12"/>
          </p:nvPr>
        </p:nvSpPr>
        <p:spPr>
          <a:xfrm>
            <a:off x="8737600" y="6356351"/>
            <a:ext cx="2844800" cy="365126"/>
          </a:xfrm>
          <a:prstGeom prst="rect">
            <a:avLst/>
          </a:prstGeom>
        </p:spPr>
        <p:txBody>
          <a:bodyPr/>
          <a:lstStyle/>
          <a:p>
            <a:pPr defTabSz="609036"/>
            <a:fld id="{E3B2B7C2-440A-654E-A2AD-C01CBFF88B27}" type="slidenum">
              <a:rPr lang="en-US" smtClean="0">
                <a:solidFill>
                  <a:prstClr val="black"/>
                </a:solidFill>
              </a:rPr>
              <a:pPr defTabSz="609036"/>
              <a:t>‹#›</a:t>
            </a:fld>
            <a:endParaRPr lang="en-US">
              <a:solidFill>
                <a:prstClr val="black"/>
              </a:solidFill>
            </a:endParaRPr>
          </a:p>
        </p:txBody>
      </p:sp>
    </p:spTree>
    <p:extLst>
      <p:ext uri="{BB962C8B-B14F-4D97-AF65-F5344CB8AC3E}">
        <p14:creationId xmlns:p14="http://schemas.microsoft.com/office/powerpoint/2010/main" val="26986640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914400" y="1981200"/>
            <a:ext cx="5080000" cy="4114800"/>
          </a:xfrm>
          <a:prstGeom prst="rect">
            <a:avLst/>
          </a:prstGeom>
        </p:spPr>
        <p:txBody>
          <a:bodyPr/>
          <a:lstStyle>
            <a:lvl1pPr>
              <a:defRPr sz="2800"/>
            </a:lvl1pPr>
            <a:lvl2pPr>
              <a:defRPr sz="2400"/>
            </a:lvl2pPr>
            <a:lvl3pPr>
              <a:defRPr sz="1999"/>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981200"/>
            <a:ext cx="5080000" cy="4114800"/>
          </a:xfrm>
          <a:prstGeom prst="rect">
            <a:avLst/>
          </a:prstGeom>
        </p:spPr>
        <p:txBody>
          <a:bodyPr/>
          <a:lstStyle>
            <a:lvl1pPr>
              <a:defRPr sz="2800"/>
            </a:lvl1pPr>
            <a:lvl2pPr>
              <a:defRPr sz="2400"/>
            </a:lvl2pPr>
            <a:lvl3pPr>
              <a:defRPr sz="1999"/>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noChangeArrowheads="1"/>
          </p:cNvSpPr>
          <p:nvPr>
            <p:ph type="dt" sz="half" idx="10"/>
          </p:nvPr>
        </p:nvSpPr>
        <p:spPr>
          <a:xfrm>
            <a:off x="914400" y="6248399"/>
            <a:ext cx="2540000" cy="457201"/>
          </a:xfrm>
          <a:prstGeom prst="rect">
            <a:avLst/>
          </a:prstGeom>
          <a:ln/>
        </p:spPr>
        <p:txBody>
          <a:bodyPr/>
          <a:lstStyle>
            <a:lvl1pPr>
              <a:defRPr/>
            </a:lvl1pPr>
          </a:lstStyle>
          <a:p>
            <a:pPr defTabSz="609036">
              <a:defRPr/>
            </a:pPr>
            <a:endParaRPr lang="en-GB">
              <a:solidFill>
                <a:prstClr val="black"/>
              </a:solidFill>
            </a:endParaRPr>
          </a:p>
        </p:txBody>
      </p:sp>
      <p:sp>
        <p:nvSpPr>
          <p:cNvPr id="6" name="Footer Placeholder 5"/>
          <p:cNvSpPr>
            <a:spLocks noGrp="1" noChangeArrowheads="1"/>
          </p:cNvSpPr>
          <p:nvPr>
            <p:ph type="ftr" sz="quarter" idx="11"/>
          </p:nvPr>
        </p:nvSpPr>
        <p:spPr>
          <a:xfrm>
            <a:off x="4165600" y="6248399"/>
            <a:ext cx="3860800" cy="457201"/>
          </a:xfrm>
          <a:prstGeom prst="rect">
            <a:avLst/>
          </a:prstGeom>
          <a:ln/>
        </p:spPr>
        <p:txBody>
          <a:bodyPr/>
          <a:lstStyle>
            <a:lvl1pPr>
              <a:defRPr/>
            </a:lvl1pPr>
          </a:lstStyle>
          <a:p>
            <a:pPr defTabSz="609036">
              <a:defRPr/>
            </a:pPr>
            <a:endParaRPr lang="en-GB">
              <a:solidFill>
                <a:prstClr val="black"/>
              </a:solidFill>
            </a:endParaRPr>
          </a:p>
        </p:txBody>
      </p:sp>
      <p:sp>
        <p:nvSpPr>
          <p:cNvPr id="7" name="Slide Number Placeholder 6"/>
          <p:cNvSpPr>
            <a:spLocks noGrp="1" noChangeArrowheads="1"/>
          </p:cNvSpPr>
          <p:nvPr>
            <p:ph type="sldNum" sz="quarter" idx="12"/>
          </p:nvPr>
        </p:nvSpPr>
        <p:spPr>
          <a:xfrm>
            <a:off x="8737600" y="6248399"/>
            <a:ext cx="2540000" cy="457201"/>
          </a:xfrm>
          <a:prstGeom prst="rect">
            <a:avLst/>
          </a:prstGeom>
          <a:ln/>
        </p:spPr>
        <p:txBody>
          <a:bodyPr/>
          <a:lstStyle>
            <a:lvl1pPr>
              <a:defRPr/>
            </a:lvl1pPr>
          </a:lstStyle>
          <a:p>
            <a:pPr defTabSz="609036">
              <a:defRPr/>
            </a:pPr>
            <a:fld id="{29E6AEF8-6D1B-4887-933F-4FF844240F61}" type="slidenum">
              <a:rPr lang="en-GB" altLang="en-US" smtClean="0">
                <a:solidFill>
                  <a:prstClr val="black"/>
                </a:solidFill>
              </a:rPr>
              <a:pPr defTabSz="609036">
                <a:defRPr/>
              </a:pPr>
              <a:t>‹#›</a:t>
            </a:fld>
            <a:endParaRPr lang="en-GB" altLang="en-US">
              <a:solidFill>
                <a:prstClr val="black"/>
              </a:solidFill>
            </a:endParaRPr>
          </a:p>
        </p:txBody>
      </p:sp>
    </p:spTree>
    <p:extLst>
      <p:ext uri="{BB962C8B-B14F-4D97-AF65-F5344CB8AC3E}">
        <p14:creationId xmlns:p14="http://schemas.microsoft.com/office/powerpoint/2010/main" val="3407695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Rectangle 2"/>
          <p:cNvSpPr>
            <a:spLocks noGrp="1" noChangeArrowheads="1"/>
          </p:cNvSpPr>
          <p:nvPr>
            <p:ph type="ctrTitle" hasCustomPrompt="1"/>
          </p:nvPr>
        </p:nvSpPr>
        <p:spPr bwMode="auto">
          <a:xfrm>
            <a:off x="768600" y="141480"/>
            <a:ext cx="10654803" cy="910504"/>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77925" tIns="38963" rIns="77925" bIns="38963" numCol="1" anchor="t" anchorCtr="0" compatLnSpc="1">
            <a:prstTxWarp prst="textNoShape">
              <a:avLst/>
            </a:prstTxWarp>
          </a:bodyPr>
          <a:lstStyle/>
          <a:p>
            <a:pPr>
              <a:lnSpc>
                <a:spcPct val="80000"/>
              </a:lnSpc>
            </a:pPr>
            <a:r>
              <a:rPr lang="en-GB" sz="4667" dirty="0">
                <a:latin typeface="Calibri" charset="0"/>
                <a:cs typeface="Calibri" charset="0"/>
              </a:rPr>
              <a:t>Main course title</a:t>
            </a:r>
            <a:endParaRPr lang="en-GB" sz="3467" dirty="0">
              <a:latin typeface="Calibri" charset="0"/>
              <a:cs typeface="Calibri" charset="0"/>
            </a:endParaRPr>
          </a:p>
        </p:txBody>
      </p:sp>
      <p:sp>
        <p:nvSpPr>
          <p:cNvPr id="11" name="Text Placeholder 10"/>
          <p:cNvSpPr>
            <a:spLocks noGrp="1"/>
          </p:cNvSpPr>
          <p:nvPr>
            <p:ph type="body" sz="quarter" idx="10" hasCustomPrompt="1"/>
          </p:nvPr>
        </p:nvSpPr>
        <p:spPr>
          <a:xfrm>
            <a:off x="1103447" y="721533"/>
            <a:ext cx="9985109" cy="883264"/>
          </a:xfrm>
          <a:prstGeom prst="rect">
            <a:avLst/>
          </a:prstGeom>
        </p:spPr>
        <p:txBody>
          <a:bodyPr vert="horz" lIns="77925" tIns="38963" rIns="77925" bIns="38963"/>
          <a:lstStyle>
            <a:lvl1pPr marL="0" indent="0" algn="ctr">
              <a:buNone/>
              <a:defRPr sz="3467">
                <a:latin typeface="Calibri"/>
                <a:cs typeface="Calibri"/>
              </a:defRPr>
            </a:lvl1pPr>
          </a:lstStyle>
          <a:p>
            <a:pPr lvl="0"/>
            <a:r>
              <a:rPr lang="en-GB" dirty="0"/>
              <a:t>Course sub title</a:t>
            </a:r>
          </a:p>
        </p:txBody>
      </p:sp>
    </p:spTree>
    <p:extLst>
      <p:ext uri="{BB962C8B-B14F-4D97-AF65-F5344CB8AC3E}">
        <p14:creationId xmlns:p14="http://schemas.microsoft.com/office/powerpoint/2010/main" val="1443938590"/>
      </p:ext>
    </p:extLst>
  </p:cSld>
  <p:clrMapOvr>
    <a:masterClrMapping/>
  </p:clrMapOvr>
  <mc:AlternateContent xmlns:mc="http://schemas.openxmlformats.org/markup-compatibility/2006" xmlns:p14="http://schemas.microsoft.com/office/powerpoint/2010/main">
    <mc:Choice Requires="p14">
      <p:transition spd="slow" p14:dur="900">
        <p:fad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4" name="Rectangle 2"/>
          <p:cNvSpPr>
            <a:spLocks noGrp="1" noChangeArrowheads="1"/>
          </p:cNvSpPr>
          <p:nvPr>
            <p:ph type="ctrTitle" hasCustomPrompt="1"/>
          </p:nvPr>
        </p:nvSpPr>
        <p:spPr bwMode="auto">
          <a:xfrm>
            <a:off x="768600" y="141480"/>
            <a:ext cx="10654803" cy="910504"/>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77925" tIns="38963" rIns="77925" bIns="38963" numCol="1" anchor="t" anchorCtr="0" compatLnSpc="1">
            <a:prstTxWarp prst="textNoShape">
              <a:avLst/>
            </a:prstTxWarp>
          </a:bodyPr>
          <a:lstStyle/>
          <a:p>
            <a:pPr>
              <a:lnSpc>
                <a:spcPct val="80000"/>
              </a:lnSpc>
            </a:pPr>
            <a:r>
              <a:rPr lang="en-GB" sz="4667" dirty="0">
                <a:latin typeface="Calibri" charset="0"/>
                <a:cs typeface="Calibri" charset="0"/>
              </a:rPr>
              <a:t>Main course title</a:t>
            </a:r>
            <a:endParaRPr lang="en-GB" sz="3467" dirty="0">
              <a:latin typeface="Calibri" charset="0"/>
              <a:cs typeface="Calibri" charset="0"/>
            </a:endParaRPr>
          </a:p>
        </p:txBody>
      </p:sp>
      <p:sp>
        <p:nvSpPr>
          <p:cNvPr id="11" name="Text Placeholder 10"/>
          <p:cNvSpPr>
            <a:spLocks noGrp="1"/>
          </p:cNvSpPr>
          <p:nvPr>
            <p:ph type="body" sz="quarter" idx="10" hasCustomPrompt="1"/>
          </p:nvPr>
        </p:nvSpPr>
        <p:spPr>
          <a:xfrm>
            <a:off x="1103447" y="721533"/>
            <a:ext cx="9985109" cy="883264"/>
          </a:xfrm>
          <a:prstGeom prst="rect">
            <a:avLst/>
          </a:prstGeom>
        </p:spPr>
        <p:txBody>
          <a:bodyPr vert="horz" lIns="77925" tIns="38963" rIns="77925" bIns="38963"/>
          <a:lstStyle>
            <a:lvl1pPr marL="0" indent="0" algn="ctr">
              <a:buNone/>
              <a:defRPr sz="3467">
                <a:latin typeface="Calibri"/>
                <a:cs typeface="Calibri"/>
              </a:defRPr>
            </a:lvl1pPr>
          </a:lstStyle>
          <a:p>
            <a:pPr lvl="0"/>
            <a:r>
              <a:rPr lang="en-GB" dirty="0"/>
              <a:t>Course sub title</a:t>
            </a:r>
          </a:p>
        </p:txBody>
      </p:sp>
    </p:spTree>
    <p:extLst>
      <p:ext uri="{BB962C8B-B14F-4D97-AF65-F5344CB8AC3E}">
        <p14:creationId xmlns:p14="http://schemas.microsoft.com/office/powerpoint/2010/main" val="3598293259"/>
      </p:ext>
    </p:extLst>
  </p:cSld>
  <p:clrMapOvr>
    <a:masterClrMapping/>
  </p:clrMapOvr>
  <mc:AlternateContent xmlns:mc="http://schemas.openxmlformats.org/markup-compatibility/2006" xmlns:p14="http://schemas.microsoft.com/office/powerpoint/2010/main">
    <mc:Choice Requires="p14">
      <p:transition spd="slow" p14:dur="900">
        <p:fad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6_Title Slide">
    <p:spTree>
      <p:nvGrpSpPr>
        <p:cNvPr id="1" name=""/>
        <p:cNvGrpSpPr/>
        <p:nvPr/>
      </p:nvGrpSpPr>
      <p:grpSpPr>
        <a:xfrm>
          <a:off x="0" y="0"/>
          <a:ext cx="0" cy="0"/>
          <a:chOff x="0" y="0"/>
          <a:chExt cx="0" cy="0"/>
        </a:xfrm>
      </p:grpSpPr>
      <p:sp>
        <p:nvSpPr>
          <p:cNvPr id="4" name="Rectangle 2"/>
          <p:cNvSpPr>
            <a:spLocks noGrp="1" noChangeArrowheads="1"/>
          </p:cNvSpPr>
          <p:nvPr>
            <p:ph type="ctrTitle" hasCustomPrompt="1"/>
          </p:nvPr>
        </p:nvSpPr>
        <p:spPr bwMode="auto">
          <a:xfrm>
            <a:off x="768600" y="141480"/>
            <a:ext cx="10654803" cy="910504"/>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77925" tIns="38963" rIns="77925" bIns="38963" numCol="1" anchor="t" anchorCtr="0" compatLnSpc="1">
            <a:prstTxWarp prst="textNoShape">
              <a:avLst/>
            </a:prstTxWarp>
          </a:bodyPr>
          <a:lstStyle/>
          <a:p>
            <a:pPr>
              <a:lnSpc>
                <a:spcPct val="80000"/>
              </a:lnSpc>
            </a:pPr>
            <a:r>
              <a:rPr lang="en-GB" sz="4667" dirty="0">
                <a:latin typeface="Calibri" charset="0"/>
                <a:cs typeface="Calibri" charset="0"/>
              </a:rPr>
              <a:t>Main course title</a:t>
            </a:r>
            <a:endParaRPr lang="en-GB" sz="3467" dirty="0">
              <a:latin typeface="Calibri" charset="0"/>
              <a:cs typeface="Calibri" charset="0"/>
            </a:endParaRPr>
          </a:p>
        </p:txBody>
      </p:sp>
      <p:sp>
        <p:nvSpPr>
          <p:cNvPr id="11" name="Text Placeholder 10"/>
          <p:cNvSpPr>
            <a:spLocks noGrp="1"/>
          </p:cNvSpPr>
          <p:nvPr>
            <p:ph type="body" sz="quarter" idx="10" hasCustomPrompt="1"/>
          </p:nvPr>
        </p:nvSpPr>
        <p:spPr>
          <a:xfrm>
            <a:off x="1103447" y="721533"/>
            <a:ext cx="9985109" cy="883264"/>
          </a:xfrm>
          <a:prstGeom prst="rect">
            <a:avLst/>
          </a:prstGeom>
        </p:spPr>
        <p:txBody>
          <a:bodyPr vert="horz" lIns="77925" tIns="38963" rIns="77925" bIns="38963"/>
          <a:lstStyle>
            <a:lvl1pPr marL="0" indent="0" algn="ctr">
              <a:buNone/>
              <a:defRPr sz="3467">
                <a:latin typeface="Calibri"/>
                <a:cs typeface="Calibri"/>
              </a:defRPr>
            </a:lvl1pPr>
          </a:lstStyle>
          <a:p>
            <a:pPr lvl="0"/>
            <a:r>
              <a:rPr lang="en-GB" dirty="0"/>
              <a:t>Course sub title</a:t>
            </a:r>
          </a:p>
        </p:txBody>
      </p:sp>
    </p:spTree>
    <p:extLst>
      <p:ext uri="{BB962C8B-B14F-4D97-AF65-F5344CB8AC3E}">
        <p14:creationId xmlns:p14="http://schemas.microsoft.com/office/powerpoint/2010/main" val="988587217"/>
      </p:ext>
    </p:extLst>
  </p:cSld>
  <p:clrMapOvr>
    <a:masterClrMapping/>
  </p:clrMapOvr>
  <mc:AlternateContent xmlns:mc="http://schemas.openxmlformats.org/markup-compatibility/2006" xmlns:p14="http://schemas.microsoft.com/office/powerpoint/2010/main">
    <mc:Choice Requires="p14">
      <p:transition spd="slow" p14:dur="900">
        <p:fad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7_Title Slide">
    <p:spTree>
      <p:nvGrpSpPr>
        <p:cNvPr id="1" name=""/>
        <p:cNvGrpSpPr/>
        <p:nvPr/>
      </p:nvGrpSpPr>
      <p:grpSpPr>
        <a:xfrm>
          <a:off x="0" y="0"/>
          <a:ext cx="0" cy="0"/>
          <a:chOff x="0" y="0"/>
          <a:chExt cx="0" cy="0"/>
        </a:xfrm>
      </p:grpSpPr>
      <p:sp>
        <p:nvSpPr>
          <p:cNvPr id="4" name="Rectangle 2"/>
          <p:cNvSpPr>
            <a:spLocks noGrp="1" noChangeArrowheads="1"/>
          </p:cNvSpPr>
          <p:nvPr>
            <p:ph type="ctrTitle" hasCustomPrompt="1"/>
          </p:nvPr>
        </p:nvSpPr>
        <p:spPr bwMode="auto">
          <a:xfrm>
            <a:off x="768600" y="141480"/>
            <a:ext cx="10654803" cy="910504"/>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77925" tIns="38963" rIns="77925" bIns="38963" numCol="1" anchor="t" anchorCtr="0" compatLnSpc="1">
            <a:prstTxWarp prst="textNoShape">
              <a:avLst/>
            </a:prstTxWarp>
          </a:bodyPr>
          <a:lstStyle/>
          <a:p>
            <a:pPr>
              <a:lnSpc>
                <a:spcPct val="80000"/>
              </a:lnSpc>
            </a:pPr>
            <a:r>
              <a:rPr lang="en-GB" sz="4667" dirty="0">
                <a:latin typeface="Calibri" charset="0"/>
                <a:cs typeface="Calibri" charset="0"/>
              </a:rPr>
              <a:t>Main course title</a:t>
            </a:r>
            <a:endParaRPr lang="en-GB" sz="3467" dirty="0">
              <a:latin typeface="Calibri" charset="0"/>
              <a:cs typeface="Calibri" charset="0"/>
            </a:endParaRPr>
          </a:p>
        </p:txBody>
      </p:sp>
      <p:sp>
        <p:nvSpPr>
          <p:cNvPr id="11" name="Text Placeholder 10"/>
          <p:cNvSpPr>
            <a:spLocks noGrp="1"/>
          </p:cNvSpPr>
          <p:nvPr>
            <p:ph type="body" sz="quarter" idx="10" hasCustomPrompt="1"/>
          </p:nvPr>
        </p:nvSpPr>
        <p:spPr>
          <a:xfrm>
            <a:off x="1103447" y="721533"/>
            <a:ext cx="9985109" cy="883264"/>
          </a:xfrm>
          <a:prstGeom prst="rect">
            <a:avLst/>
          </a:prstGeom>
        </p:spPr>
        <p:txBody>
          <a:bodyPr vert="horz" lIns="77925" tIns="38963" rIns="77925" bIns="38963"/>
          <a:lstStyle>
            <a:lvl1pPr marL="0" indent="0" algn="ctr">
              <a:buNone/>
              <a:defRPr sz="3467">
                <a:latin typeface="Calibri"/>
                <a:cs typeface="Calibri"/>
              </a:defRPr>
            </a:lvl1pPr>
          </a:lstStyle>
          <a:p>
            <a:pPr lvl="0"/>
            <a:r>
              <a:rPr lang="en-GB" dirty="0"/>
              <a:t>Course sub title</a:t>
            </a:r>
          </a:p>
        </p:txBody>
      </p:sp>
    </p:spTree>
    <p:extLst>
      <p:ext uri="{BB962C8B-B14F-4D97-AF65-F5344CB8AC3E}">
        <p14:creationId xmlns:p14="http://schemas.microsoft.com/office/powerpoint/2010/main" val="1542695646"/>
      </p:ext>
    </p:extLst>
  </p:cSld>
  <p:clrMapOvr>
    <a:masterClrMapping/>
  </p:clrMapOvr>
  <mc:AlternateContent xmlns:mc="http://schemas.openxmlformats.org/markup-compatibility/2006" xmlns:p14="http://schemas.microsoft.com/office/powerpoint/2010/main">
    <mc:Choice Requires="p14">
      <p:transition spd="slow" p14:dur="900">
        <p:fad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2.pdf"/></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13" Type="http://schemas.openxmlformats.org/officeDocument/2006/relationships/image" Target="../media/image2.png"/><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image" Target="../media/image2.pdf"/><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Elise Maynard logo.jpg"/>
          <p:cNvPicPr>
            <a:picLocks noChangeAspect="1"/>
          </p:cNvPicPr>
          <p:nvPr userDrawn="1"/>
        </p:nvPicPr>
        <p:blipFill>
          <a:blip r:embed="rId3"/>
          <a:stretch>
            <a:fillRect/>
          </a:stretch>
        </p:blipFill>
        <p:spPr>
          <a:xfrm>
            <a:off x="4234688" y="63060"/>
            <a:ext cx="3722624" cy="1640337"/>
          </a:xfrm>
          <a:prstGeom prst="rect">
            <a:avLst/>
          </a:prstGeom>
        </p:spPr>
      </p:pic>
      <p:pic>
        <p:nvPicPr>
          <p:cNvPr id="8" name="Picture 7" descr="ElisMaynard Line Graphic (Faded).eps"/>
          <p:cNvPicPr>
            <a:picLocks noChangeAspect="1"/>
          </p:cNvPicPr>
          <p:nvPr userDrawn="1"/>
        </p:nvPicPr>
        <mc:AlternateContent xmlns:mc="http://schemas.openxmlformats.org/markup-compatibility/2006">
          <mc:Choice xmlns="" xmlns:mv="urn:schemas-microsoft-com:mac:vml" xmlns:ma="http://schemas.microsoft.com/office/mac/drawingml/2008/main" Requires="ma">
            <p:blipFill>
              <a:blip r:embed="rId5"/>
              <a:srcRect r="17431" b="34764"/>
              <a:stretch>
                <a:fillRect/>
              </a:stretch>
            </p:blipFill>
          </mc:Choice>
          <mc:Fallback>
            <p:blipFill>
              <a:blip r:embed="rId6"/>
              <a:srcRect r="17431" b="34764"/>
              <a:stretch>
                <a:fillRect/>
              </a:stretch>
            </p:blipFill>
          </mc:Fallback>
        </mc:AlternateContent>
        <p:spPr>
          <a:xfrm>
            <a:off x="3048000" y="1015059"/>
            <a:ext cx="9144000" cy="5842941"/>
          </a:xfrm>
          <a:prstGeom prst="rect">
            <a:avLst/>
          </a:prstGeom>
        </p:spPr>
      </p:pic>
    </p:spTree>
    <p:extLst>
      <p:ext uri="{BB962C8B-B14F-4D97-AF65-F5344CB8AC3E}">
        <p14:creationId xmlns:p14="http://schemas.microsoft.com/office/powerpoint/2010/main" val="321043013"/>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609036" rtl="0" eaLnBrk="1" latinLnBrk="0" hangingPunct="1">
        <a:spcBef>
          <a:spcPct val="0"/>
        </a:spcBef>
        <a:buNone/>
        <a:defRPr sz="5861" kern="1200">
          <a:solidFill>
            <a:schemeClr val="tx1"/>
          </a:solidFill>
          <a:latin typeface="+mj-lt"/>
          <a:ea typeface="+mj-ea"/>
          <a:cs typeface="+mj-cs"/>
        </a:defRPr>
      </a:lvl1pPr>
    </p:titleStyle>
    <p:bodyStyle>
      <a:lvl1pPr marL="456777" indent="-456777" algn="l" defTabSz="609036" rtl="0" eaLnBrk="1" latinLnBrk="0" hangingPunct="1">
        <a:spcBef>
          <a:spcPct val="20000"/>
        </a:spcBef>
        <a:buFont typeface="Arial"/>
        <a:buChar char="•"/>
        <a:defRPr sz="4263" kern="1200">
          <a:solidFill>
            <a:schemeClr val="tx1"/>
          </a:solidFill>
          <a:latin typeface="+mn-lt"/>
          <a:ea typeface="+mn-ea"/>
          <a:cs typeface="+mn-cs"/>
        </a:defRPr>
      </a:lvl1pPr>
      <a:lvl2pPr marL="989684" indent="-380648" algn="l" defTabSz="609036" rtl="0" eaLnBrk="1" latinLnBrk="0" hangingPunct="1">
        <a:spcBef>
          <a:spcPct val="20000"/>
        </a:spcBef>
        <a:buFont typeface="Arial"/>
        <a:buChar char="–"/>
        <a:defRPr sz="3730" kern="1200">
          <a:solidFill>
            <a:schemeClr val="tx1"/>
          </a:solidFill>
          <a:latin typeface="+mn-lt"/>
          <a:ea typeface="+mn-ea"/>
          <a:cs typeface="+mn-cs"/>
        </a:defRPr>
      </a:lvl2pPr>
      <a:lvl3pPr marL="1522590" indent="-304518" algn="l" defTabSz="609036" rtl="0" eaLnBrk="1" latinLnBrk="0" hangingPunct="1">
        <a:spcBef>
          <a:spcPct val="20000"/>
        </a:spcBef>
        <a:buFont typeface="Arial"/>
        <a:buChar char="•"/>
        <a:defRPr sz="3197" kern="1200">
          <a:solidFill>
            <a:schemeClr val="tx1"/>
          </a:solidFill>
          <a:latin typeface="+mn-lt"/>
          <a:ea typeface="+mn-ea"/>
          <a:cs typeface="+mn-cs"/>
        </a:defRPr>
      </a:lvl3pPr>
      <a:lvl4pPr marL="2131626" indent="-304518" algn="l" defTabSz="609036" rtl="0" eaLnBrk="1" latinLnBrk="0" hangingPunct="1">
        <a:spcBef>
          <a:spcPct val="20000"/>
        </a:spcBef>
        <a:buFont typeface="Arial"/>
        <a:buChar char="–"/>
        <a:defRPr sz="2664" kern="1200">
          <a:solidFill>
            <a:schemeClr val="tx1"/>
          </a:solidFill>
          <a:latin typeface="+mn-lt"/>
          <a:ea typeface="+mn-ea"/>
          <a:cs typeface="+mn-cs"/>
        </a:defRPr>
      </a:lvl4pPr>
      <a:lvl5pPr marL="2740663" indent="-304518" algn="l" defTabSz="609036" rtl="0" eaLnBrk="1" latinLnBrk="0" hangingPunct="1">
        <a:spcBef>
          <a:spcPct val="20000"/>
        </a:spcBef>
        <a:buFont typeface="Arial"/>
        <a:buChar char="»"/>
        <a:defRPr sz="2664" kern="1200">
          <a:solidFill>
            <a:schemeClr val="tx1"/>
          </a:solidFill>
          <a:latin typeface="+mn-lt"/>
          <a:ea typeface="+mn-ea"/>
          <a:cs typeface="+mn-cs"/>
        </a:defRPr>
      </a:lvl5pPr>
      <a:lvl6pPr marL="3349699" indent="-304518" algn="l" defTabSz="609036" rtl="0" eaLnBrk="1" latinLnBrk="0" hangingPunct="1">
        <a:spcBef>
          <a:spcPct val="20000"/>
        </a:spcBef>
        <a:buFont typeface="Arial"/>
        <a:buChar char="•"/>
        <a:defRPr sz="2664" kern="1200">
          <a:solidFill>
            <a:schemeClr val="tx1"/>
          </a:solidFill>
          <a:latin typeface="+mn-lt"/>
          <a:ea typeface="+mn-ea"/>
          <a:cs typeface="+mn-cs"/>
        </a:defRPr>
      </a:lvl6pPr>
      <a:lvl7pPr marL="3958735" indent="-304518" algn="l" defTabSz="609036" rtl="0" eaLnBrk="1" latinLnBrk="0" hangingPunct="1">
        <a:spcBef>
          <a:spcPct val="20000"/>
        </a:spcBef>
        <a:buFont typeface="Arial"/>
        <a:buChar char="•"/>
        <a:defRPr sz="2664" kern="1200">
          <a:solidFill>
            <a:schemeClr val="tx1"/>
          </a:solidFill>
          <a:latin typeface="+mn-lt"/>
          <a:ea typeface="+mn-ea"/>
          <a:cs typeface="+mn-cs"/>
        </a:defRPr>
      </a:lvl7pPr>
      <a:lvl8pPr marL="4567771" indent="-304518" algn="l" defTabSz="609036" rtl="0" eaLnBrk="1" latinLnBrk="0" hangingPunct="1">
        <a:spcBef>
          <a:spcPct val="20000"/>
        </a:spcBef>
        <a:buFont typeface="Arial"/>
        <a:buChar char="•"/>
        <a:defRPr sz="2664" kern="1200">
          <a:solidFill>
            <a:schemeClr val="tx1"/>
          </a:solidFill>
          <a:latin typeface="+mn-lt"/>
          <a:ea typeface="+mn-ea"/>
          <a:cs typeface="+mn-cs"/>
        </a:defRPr>
      </a:lvl8pPr>
      <a:lvl9pPr marL="5176807" indent="-304518" algn="l" defTabSz="609036" rtl="0" eaLnBrk="1" latinLnBrk="0" hangingPunct="1">
        <a:spcBef>
          <a:spcPct val="20000"/>
        </a:spcBef>
        <a:buFont typeface="Arial"/>
        <a:buChar char="•"/>
        <a:defRPr sz="2664" kern="1200">
          <a:solidFill>
            <a:schemeClr val="tx1"/>
          </a:solidFill>
          <a:latin typeface="+mn-lt"/>
          <a:ea typeface="+mn-ea"/>
          <a:cs typeface="+mn-cs"/>
        </a:defRPr>
      </a:lvl9pPr>
    </p:bodyStyle>
    <p:otherStyle>
      <a:defPPr>
        <a:defRPr lang="en-US"/>
      </a:defPPr>
      <a:lvl1pPr marL="0" algn="l" defTabSz="609036" rtl="0" eaLnBrk="1" latinLnBrk="0" hangingPunct="1">
        <a:defRPr sz="2398" kern="1200">
          <a:solidFill>
            <a:schemeClr val="tx1"/>
          </a:solidFill>
          <a:latin typeface="+mn-lt"/>
          <a:ea typeface="+mn-ea"/>
          <a:cs typeface="+mn-cs"/>
        </a:defRPr>
      </a:lvl1pPr>
      <a:lvl2pPr marL="609036" algn="l" defTabSz="609036" rtl="0" eaLnBrk="1" latinLnBrk="0" hangingPunct="1">
        <a:defRPr sz="2398" kern="1200">
          <a:solidFill>
            <a:schemeClr val="tx1"/>
          </a:solidFill>
          <a:latin typeface="+mn-lt"/>
          <a:ea typeface="+mn-ea"/>
          <a:cs typeface="+mn-cs"/>
        </a:defRPr>
      </a:lvl2pPr>
      <a:lvl3pPr marL="1218072" algn="l" defTabSz="609036" rtl="0" eaLnBrk="1" latinLnBrk="0" hangingPunct="1">
        <a:defRPr sz="2398" kern="1200">
          <a:solidFill>
            <a:schemeClr val="tx1"/>
          </a:solidFill>
          <a:latin typeface="+mn-lt"/>
          <a:ea typeface="+mn-ea"/>
          <a:cs typeface="+mn-cs"/>
        </a:defRPr>
      </a:lvl3pPr>
      <a:lvl4pPr marL="1827108" algn="l" defTabSz="609036" rtl="0" eaLnBrk="1" latinLnBrk="0" hangingPunct="1">
        <a:defRPr sz="2398" kern="1200">
          <a:solidFill>
            <a:schemeClr val="tx1"/>
          </a:solidFill>
          <a:latin typeface="+mn-lt"/>
          <a:ea typeface="+mn-ea"/>
          <a:cs typeface="+mn-cs"/>
        </a:defRPr>
      </a:lvl4pPr>
      <a:lvl5pPr marL="2436144" algn="l" defTabSz="609036" rtl="0" eaLnBrk="1" latinLnBrk="0" hangingPunct="1">
        <a:defRPr sz="2398" kern="1200">
          <a:solidFill>
            <a:schemeClr val="tx1"/>
          </a:solidFill>
          <a:latin typeface="+mn-lt"/>
          <a:ea typeface="+mn-ea"/>
          <a:cs typeface="+mn-cs"/>
        </a:defRPr>
      </a:lvl5pPr>
      <a:lvl6pPr marL="3045181" algn="l" defTabSz="609036" rtl="0" eaLnBrk="1" latinLnBrk="0" hangingPunct="1">
        <a:defRPr sz="2398" kern="1200">
          <a:solidFill>
            <a:schemeClr val="tx1"/>
          </a:solidFill>
          <a:latin typeface="+mn-lt"/>
          <a:ea typeface="+mn-ea"/>
          <a:cs typeface="+mn-cs"/>
        </a:defRPr>
      </a:lvl6pPr>
      <a:lvl7pPr marL="3654217" algn="l" defTabSz="609036" rtl="0" eaLnBrk="1" latinLnBrk="0" hangingPunct="1">
        <a:defRPr sz="2398" kern="1200">
          <a:solidFill>
            <a:schemeClr val="tx1"/>
          </a:solidFill>
          <a:latin typeface="+mn-lt"/>
          <a:ea typeface="+mn-ea"/>
          <a:cs typeface="+mn-cs"/>
        </a:defRPr>
      </a:lvl7pPr>
      <a:lvl8pPr marL="4263253" algn="l" defTabSz="609036" rtl="0" eaLnBrk="1" latinLnBrk="0" hangingPunct="1">
        <a:defRPr sz="2398" kern="1200">
          <a:solidFill>
            <a:schemeClr val="tx1"/>
          </a:solidFill>
          <a:latin typeface="+mn-lt"/>
          <a:ea typeface="+mn-ea"/>
          <a:cs typeface="+mn-cs"/>
        </a:defRPr>
      </a:lvl8pPr>
      <a:lvl9pPr marL="4872289" algn="l" defTabSz="609036" rtl="0" eaLnBrk="1" latinLnBrk="0" hangingPunct="1">
        <a:defRPr sz="2398"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Elise Maynard logo.jpg"/>
          <p:cNvPicPr>
            <a:picLocks noChangeAspect="1"/>
          </p:cNvPicPr>
          <p:nvPr userDrawn="1"/>
        </p:nvPicPr>
        <p:blipFill>
          <a:blip r:embed="rId9"/>
          <a:stretch>
            <a:fillRect/>
          </a:stretch>
        </p:blipFill>
        <p:spPr>
          <a:xfrm>
            <a:off x="10160000" y="5846971"/>
            <a:ext cx="1690624" cy="744955"/>
          </a:xfrm>
          <a:prstGeom prst="rect">
            <a:avLst/>
          </a:prstGeom>
        </p:spPr>
      </p:pic>
      <p:pic>
        <p:nvPicPr>
          <p:cNvPr id="8" name="Picture 7" descr="ElisMaynard Line Graphic (Faded).eps"/>
          <p:cNvPicPr>
            <a:picLocks noChangeAspect="1"/>
          </p:cNvPicPr>
          <p:nvPr userDrawn="1"/>
        </p:nvPicPr>
        <mc:AlternateContent xmlns:mc="http://schemas.openxmlformats.org/markup-compatibility/2006">
          <mc:Choice xmlns="" xmlns:mv="urn:schemas-microsoft-com:mac:vml" xmlns:ma="http://schemas.microsoft.com/office/mac/drawingml/2008/main" Requires="ma">
            <p:blipFill>
              <a:blip r:embed="rId12"/>
              <a:srcRect r="17431" b="34764"/>
              <a:stretch>
                <a:fillRect/>
              </a:stretch>
            </p:blipFill>
          </mc:Choice>
          <mc:Fallback>
            <p:blipFill>
              <a:blip r:embed="rId13"/>
              <a:srcRect r="17431" b="34764"/>
              <a:stretch>
                <a:fillRect/>
              </a:stretch>
            </p:blipFill>
          </mc:Fallback>
        </mc:AlternateContent>
        <p:spPr>
          <a:xfrm>
            <a:off x="3048000" y="1015059"/>
            <a:ext cx="9144000" cy="5842941"/>
          </a:xfrm>
          <a:prstGeom prst="rect">
            <a:avLst/>
          </a:prstGeom>
        </p:spPr>
      </p:pic>
    </p:spTree>
    <p:extLst>
      <p:ext uri="{BB962C8B-B14F-4D97-AF65-F5344CB8AC3E}">
        <p14:creationId xmlns:p14="http://schemas.microsoft.com/office/powerpoint/2010/main" val="2849600466"/>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9" r:id="rId4"/>
    <p:sldLayoutId id="2147483673" r:id="rId5"/>
    <p:sldLayoutId id="2147483674" r:id="rId6"/>
    <p:sldLayoutId id="2147483675" r:id="rId7"/>
  </p:sldLayoutIdLst>
  <p:txStyles>
    <p:titleStyle>
      <a:lvl1pPr algn="ctr" defTabSz="609036" rtl="0" eaLnBrk="1" latinLnBrk="0" hangingPunct="1">
        <a:spcBef>
          <a:spcPct val="0"/>
        </a:spcBef>
        <a:buNone/>
        <a:defRPr sz="5861" kern="1200">
          <a:solidFill>
            <a:schemeClr val="tx1"/>
          </a:solidFill>
          <a:latin typeface="+mj-lt"/>
          <a:ea typeface="+mj-ea"/>
          <a:cs typeface="+mj-cs"/>
        </a:defRPr>
      </a:lvl1pPr>
    </p:titleStyle>
    <p:bodyStyle>
      <a:lvl1pPr marL="456777" indent="-456777" algn="l" defTabSz="609036" rtl="0" eaLnBrk="1" latinLnBrk="0" hangingPunct="1">
        <a:spcBef>
          <a:spcPct val="20000"/>
        </a:spcBef>
        <a:buFont typeface="Arial"/>
        <a:buChar char="•"/>
        <a:defRPr sz="4263" kern="1200">
          <a:solidFill>
            <a:schemeClr val="tx1"/>
          </a:solidFill>
          <a:latin typeface="+mn-lt"/>
          <a:ea typeface="+mn-ea"/>
          <a:cs typeface="+mn-cs"/>
        </a:defRPr>
      </a:lvl1pPr>
      <a:lvl2pPr marL="989684" indent="-380648" algn="l" defTabSz="609036" rtl="0" eaLnBrk="1" latinLnBrk="0" hangingPunct="1">
        <a:spcBef>
          <a:spcPct val="20000"/>
        </a:spcBef>
        <a:buFont typeface="Arial"/>
        <a:buChar char="–"/>
        <a:defRPr sz="3730" kern="1200">
          <a:solidFill>
            <a:schemeClr val="tx1"/>
          </a:solidFill>
          <a:latin typeface="+mn-lt"/>
          <a:ea typeface="+mn-ea"/>
          <a:cs typeface="+mn-cs"/>
        </a:defRPr>
      </a:lvl2pPr>
      <a:lvl3pPr marL="1522590" indent="-304518" algn="l" defTabSz="609036" rtl="0" eaLnBrk="1" latinLnBrk="0" hangingPunct="1">
        <a:spcBef>
          <a:spcPct val="20000"/>
        </a:spcBef>
        <a:buFont typeface="Arial"/>
        <a:buChar char="•"/>
        <a:defRPr sz="3197" kern="1200">
          <a:solidFill>
            <a:schemeClr val="tx1"/>
          </a:solidFill>
          <a:latin typeface="+mn-lt"/>
          <a:ea typeface="+mn-ea"/>
          <a:cs typeface="+mn-cs"/>
        </a:defRPr>
      </a:lvl3pPr>
      <a:lvl4pPr marL="2131626" indent="-304518" algn="l" defTabSz="609036" rtl="0" eaLnBrk="1" latinLnBrk="0" hangingPunct="1">
        <a:spcBef>
          <a:spcPct val="20000"/>
        </a:spcBef>
        <a:buFont typeface="Arial"/>
        <a:buChar char="–"/>
        <a:defRPr sz="2664" kern="1200">
          <a:solidFill>
            <a:schemeClr val="tx1"/>
          </a:solidFill>
          <a:latin typeface="+mn-lt"/>
          <a:ea typeface="+mn-ea"/>
          <a:cs typeface="+mn-cs"/>
        </a:defRPr>
      </a:lvl4pPr>
      <a:lvl5pPr marL="2740663" indent="-304518" algn="l" defTabSz="609036" rtl="0" eaLnBrk="1" latinLnBrk="0" hangingPunct="1">
        <a:spcBef>
          <a:spcPct val="20000"/>
        </a:spcBef>
        <a:buFont typeface="Arial"/>
        <a:buChar char="»"/>
        <a:defRPr sz="2664" kern="1200">
          <a:solidFill>
            <a:schemeClr val="tx1"/>
          </a:solidFill>
          <a:latin typeface="+mn-lt"/>
          <a:ea typeface="+mn-ea"/>
          <a:cs typeface="+mn-cs"/>
        </a:defRPr>
      </a:lvl5pPr>
      <a:lvl6pPr marL="3349699" indent="-304518" algn="l" defTabSz="609036" rtl="0" eaLnBrk="1" latinLnBrk="0" hangingPunct="1">
        <a:spcBef>
          <a:spcPct val="20000"/>
        </a:spcBef>
        <a:buFont typeface="Arial"/>
        <a:buChar char="•"/>
        <a:defRPr sz="2664" kern="1200">
          <a:solidFill>
            <a:schemeClr val="tx1"/>
          </a:solidFill>
          <a:latin typeface="+mn-lt"/>
          <a:ea typeface="+mn-ea"/>
          <a:cs typeface="+mn-cs"/>
        </a:defRPr>
      </a:lvl6pPr>
      <a:lvl7pPr marL="3958735" indent="-304518" algn="l" defTabSz="609036" rtl="0" eaLnBrk="1" latinLnBrk="0" hangingPunct="1">
        <a:spcBef>
          <a:spcPct val="20000"/>
        </a:spcBef>
        <a:buFont typeface="Arial"/>
        <a:buChar char="•"/>
        <a:defRPr sz="2664" kern="1200">
          <a:solidFill>
            <a:schemeClr val="tx1"/>
          </a:solidFill>
          <a:latin typeface="+mn-lt"/>
          <a:ea typeface="+mn-ea"/>
          <a:cs typeface="+mn-cs"/>
        </a:defRPr>
      </a:lvl7pPr>
      <a:lvl8pPr marL="4567771" indent="-304518" algn="l" defTabSz="609036" rtl="0" eaLnBrk="1" latinLnBrk="0" hangingPunct="1">
        <a:spcBef>
          <a:spcPct val="20000"/>
        </a:spcBef>
        <a:buFont typeface="Arial"/>
        <a:buChar char="•"/>
        <a:defRPr sz="2664" kern="1200">
          <a:solidFill>
            <a:schemeClr val="tx1"/>
          </a:solidFill>
          <a:latin typeface="+mn-lt"/>
          <a:ea typeface="+mn-ea"/>
          <a:cs typeface="+mn-cs"/>
        </a:defRPr>
      </a:lvl8pPr>
      <a:lvl9pPr marL="5176807" indent="-304518" algn="l" defTabSz="609036" rtl="0" eaLnBrk="1" latinLnBrk="0" hangingPunct="1">
        <a:spcBef>
          <a:spcPct val="20000"/>
        </a:spcBef>
        <a:buFont typeface="Arial"/>
        <a:buChar char="•"/>
        <a:defRPr sz="2664" kern="1200">
          <a:solidFill>
            <a:schemeClr val="tx1"/>
          </a:solidFill>
          <a:latin typeface="+mn-lt"/>
          <a:ea typeface="+mn-ea"/>
          <a:cs typeface="+mn-cs"/>
        </a:defRPr>
      </a:lvl9pPr>
    </p:bodyStyle>
    <p:otherStyle>
      <a:defPPr>
        <a:defRPr lang="en-US"/>
      </a:defPPr>
      <a:lvl1pPr marL="0" algn="l" defTabSz="609036" rtl="0" eaLnBrk="1" latinLnBrk="0" hangingPunct="1">
        <a:defRPr sz="2398" kern="1200">
          <a:solidFill>
            <a:schemeClr val="tx1"/>
          </a:solidFill>
          <a:latin typeface="+mn-lt"/>
          <a:ea typeface="+mn-ea"/>
          <a:cs typeface="+mn-cs"/>
        </a:defRPr>
      </a:lvl1pPr>
      <a:lvl2pPr marL="609036" algn="l" defTabSz="609036" rtl="0" eaLnBrk="1" latinLnBrk="0" hangingPunct="1">
        <a:defRPr sz="2398" kern="1200">
          <a:solidFill>
            <a:schemeClr val="tx1"/>
          </a:solidFill>
          <a:latin typeface="+mn-lt"/>
          <a:ea typeface="+mn-ea"/>
          <a:cs typeface="+mn-cs"/>
        </a:defRPr>
      </a:lvl2pPr>
      <a:lvl3pPr marL="1218072" algn="l" defTabSz="609036" rtl="0" eaLnBrk="1" latinLnBrk="0" hangingPunct="1">
        <a:defRPr sz="2398" kern="1200">
          <a:solidFill>
            <a:schemeClr val="tx1"/>
          </a:solidFill>
          <a:latin typeface="+mn-lt"/>
          <a:ea typeface="+mn-ea"/>
          <a:cs typeface="+mn-cs"/>
        </a:defRPr>
      </a:lvl3pPr>
      <a:lvl4pPr marL="1827108" algn="l" defTabSz="609036" rtl="0" eaLnBrk="1" latinLnBrk="0" hangingPunct="1">
        <a:defRPr sz="2398" kern="1200">
          <a:solidFill>
            <a:schemeClr val="tx1"/>
          </a:solidFill>
          <a:latin typeface="+mn-lt"/>
          <a:ea typeface="+mn-ea"/>
          <a:cs typeface="+mn-cs"/>
        </a:defRPr>
      </a:lvl4pPr>
      <a:lvl5pPr marL="2436144" algn="l" defTabSz="609036" rtl="0" eaLnBrk="1" latinLnBrk="0" hangingPunct="1">
        <a:defRPr sz="2398" kern="1200">
          <a:solidFill>
            <a:schemeClr val="tx1"/>
          </a:solidFill>
          <a:latin typeface="+mn-lt"/>
          <a:ea typeface="+mn-ea"/>
          <a:cs typeface="+mn-cs"/>
        </a:defRPr>
      </a:lvl5pPr>
      <a:lvl6pPr marL="3045181" algn="l" defTabSz="609036" rtl="0" eaLnBrk="1" latinLnBrk="0" hangingPunct="1">
        <a:defRPr sz="2398" kern="1200">
          <a:solidFill>
            <a:schemeClr val="tx1"/>
          </a:solidFill>
          <a:latin typeface="+mn-lt"/>
          <a:ea typeface="+mn-ea"/>
          <a:cs typeface="+mn-cs"/>
        </a:defRPr>
      </a:lvl6pPr>
      <a:lvl7pPr marL="3654217" algn="l" defTabSz="609036" rtl="0" eaLnBrk="1" latinLnBrk="0" hangingPunct="1">
        <a:defRPr sz="2398" kern="1200">
          <a:solidFill>
            <a:schemeClr val="tx1"/>
          </a:solidFill>
          <a:latin typeface="+mn-lt"/>
          <a:ea typeface="+mn-ea"/>
          <a:cs typeface="+mn-cs"/>
        </a:defRPr>
      </a:lvl7pPr>
      <a:lvl8pPr marL="4263253" algn="l" defTabSz="609036" rtl="0" eaLnBrk="1" latinLnBrk="0" hangingPunct="1">
        <a:defRPr sz="2398" kern="1200">
          <a:solidFill>
            <a:schemeClr val="tx1"/>
          </a:solidFill>
          <a:latin typeface="+mn-lt"/>
          <a:ea typeface="+mn-ea"/>
          <a:cs typeface="+mn-cs"/>
        </a:defRPr>
      </a:lvl8pPr>
      <a:lvl9pPr marL="4872289" algn="l" defTabSz="609036" rtl="0" eaLnBrk="1" latinLnBrk="0" hangingPunct="1">
        <a:defRPr sz="239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23.jpeg"/><Relationship Id="rId5" Type="http://schemas.openxmlformats.org/officeDocument/2006/relationships/image" Target="../media/image22.png"/><Relationship Id="rId4" Type="http://schemas.microsoft.com/office/2007/relationships/hdphoto" Target="../media/hdphoto2.wdp"/></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26.jpeg"/></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microsoft.com/office/2007/relationships/hdphoto" Target="../media/hdphoto1.wdp"/></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9.xml"/><Relationship Id="rId1" Type="http://schemas.openxmlformats.org/officeDocument/2006/relationships/slideLayout" Target="../slideLayouts/slideLayout5.xml"/><Relationship Id="rId4" Type="http://schemas.microsoft.com/office/2007/relationships/hdphoto" Target="../media/hdphoto1.wdp"/></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108064" y="2469782"/>
            <a:ext cx="9496263" cy="2677656"/>
          </a:xfrm>
          <a:prstGeom prst="rect">
            <a:avLst/>
          </a:prstGeom>
        </p:spPr>
        <p:txBody>
          <a:bodyPr wrap="square">
            <a:spAutoFit/>
          </a:bodyPr>
          <a:lstStyle/>
          <a:p>
            <a:pPr algn="ctr" defTabSz="609036"/>
            <a:r>
              <a:rPr lang="en-GB" sz="4400" dirty="0">
                <a:solidFill>
                  <a:schemeClr val="accent4"/>
                </a:solidFill>
                <a:latin typeface="+mj-lt"/>
              </a:rPr>
              <a:t>How do risk assessment and governance support new build safety?</a:t>
            </a:r>
          </a:p>
          <a:p>
            <a:pPr algn="ctr" defTabSz="609036"/>
            <a:endParaRPr lang="en-GB" sz="4400" dirty="0">
              <a:solidFill>
                <a:schemeClr val="accent4"/>
              </a:solidFill>
              <a:latin typeface="+mj-lt"/>
            </a:endParaRPr>
          </a:p>
          <a:p>
            <a:pPr algn="ctr" defTabSz="609036"/>
            <a:r>
              <a:rPr lang="en-GB" sz="3600" dirty="0">
                <a:solidFill>
                  <a:schemeClr val="accent3"/>
                </a:solidFill>
                <a:latin typeface="+mj-lt"/>
                <a:cs typeface="Calibri" charset="0"/>
              </a:rPr>
              <a:t>Elise Maynard</a:t>
            </a:r>
            <a:endParaRPr lang="en-GB" sz="3600" dirty="0">
              <a:solidFill>
                <a:schemeClr val="accent3"/>
              </a:solidFill>
              <a:latin typeface="+mj-lt"/>
            </a:endParaRPr>
          </a:p>
        </p:txBody>
      </p:sp>
    </p:spTree>
    <p:extLst>
      <p:ext uri="{BB962C8B-B14F-4D97-AF65-F5344CB8AC3E}">
        <p14:creationId xmlns:p14="http://schemas.microsoft.com/office/powerpoint/2010/main" val="2347898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400" dirty="0">
                <a:solidFill>
                  <a:schemeClr val="accent4"/>
                </a:solidFill>
              </a:rPr>
              <a:t>Objectives</a:t>
            </a:r>
          </a:p>
        </p:txBody>
      </p:sp>
      <p:sp>
        <p:nvSpPr>
          <p:cNvPr id="3" name="Content Placeholder 2"/>
          <p:cNvSpPr>
            <a:spLocks noGrp="1"/>
          </p:cNvSpPr>
          <p:nvPr>
            <p:ph idx="1"/>
          </p:nvPr>
        </p:nvSpPr>
        <p:spPr>
          <a:xfrm>
            <a:off x="609600" y="2315742"/>
            <a:ext cx="10972800" cy="3412920"/>
          </a:xfrm>
        </p:spPr>
        <p:txBody>
          <a:bodyPr/>
          <a:lstStyle/>
          <a:p>
            <a:r>
              <a:rPr lang="en-GB" sz="3200" dirty="0">
                <a:solidFill>
                  <a:schemeClr val="accent3"/>
                </a:solidFill>
                <a:cs typeface="Calibri"/>
              </a:rPr>
              <a:t>Key governance documents</a:t>
            </a:r>
          </a:p>
          <a:p>
            <a:r>
              <a:rPr lang="en-GB" sz="3200" dirty="0">
                <a:solidFill>
                  <a:schemeClr val="accent3"/>
                </a:solidFill>
                <a:cs typeface="Calibri"/>
              </a:rPr>
              <a:t>Risk assessment of new builds</a:t>
            </a:r>
          </a:p>
          <a:p>
            <a:r>
              <a:rPr lang="en-GB" sz="3200" dirty="0">
                <a:solidFill>
                  <a:schemeClr val="accent3"/>
                </a:solidFill>
                <a:cs typeface="Calibri"/>
              </a:rPr>
              <a:t>Summary</a:t>
            </a:r>
          </a:p>
          <a:p>
            <a:endParaRPr lang="en-GB" sz="3200" dirty="0">
              <a:solidFill>
                <a:schemeClr val="accent3"/>
              </a:solidFill>
              <a:cs typeface="Calibri"/>
            </a:endParaRPr>
          </a:p>
        </p:txBody>
      </p:sp>
    </p:spTree>
    <p:extLst>
      <p:ext uri="{BB962C8B-B14F-4D97-AF65-F5344CB8AC3E}">
        <p14:creationId xmlns:p14="http://schemas.microsoft.com/office/powerpoint/2010/main" val="873798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400" dirty="0">
                <a:solidFill>
                  <a:schemeClr val="accent4"/>
                </a:solidFill>
              </a:rPr>
              <a:t>Legislation and Guidance</a:t>
            </a:r>
            <a:br>
              <a:rPr lang="en-GB" sz="4400" dirty="0">
                <a:solidFill>
                  <a:schemeClr val="accent4"/>
                </a:solidFill>
              </a:rPr>
            </a:br>
            <a:r>
              <a:rPr lang="en-GB" sz="4400" dirty="0">
                <a:solidFill>
                  <a:schemeClr val="accent4"/>
                </a:solidFill>
              </a:rPr>
              <a:t>in Relation to Water Management</a:t>
            </a:r>
            <a:br>
              <a:rPr lang="en-GB" sz="4400" dirty="0">
                <a:solidFill>
                  <a:schemeClr val="accent4"/>
                </a:solidFill>
              </a:rPr>
            </a:br>
            <a:endParaRPr lang="en-GB" sz="4400" dirty="0">
              <a:solidFill>
                <a:schemeClr val="accent4"/>
              </a:solidFill>
            </a:endParaRPr>
          </a:p>
        </p:txBody>
      </p:sp>
      <p:sp>
        <p:nvSpPr>
          <p:cNvPr id="3" name="Content Placeholder 2"/>
          <p:cNvSpPr>
            <a:spLocks noGrp="1"/>
          </p:cNvSpPr>
          <p:nvPr>
            <p:ph idx="1"/>
          </p:nvPr>
        </p:nvSpPr>
        <p:spPr>
          <a:xfrm>
            <a:off x="609600" y="2911165"/>
            <a:ext cx="10972800" cy="3412920"/>
          </a:xfrm>
        </p:spPr>
        <p:txBody>
          <a:bodyPr/>
          <a:lstStyle/>
          <a:p>
            <a:r>
              <a:rPr lang="en-GB" sz="3200" dirty="0">
                <a:solidFill>
                  <a:schemeClr val="accent3"/>
                </a:solidFill>
                <a:cs typeface="Calibri"/>
              </a:rPr>
              <a:t>Health &amp; Safety at Work etc. Act 1974</a:t>
            </a:r>
          </a:p>
          <a:p>
            <a:r>
              <a:rPr lang="en-GB" sz="3200" dirty="0">
                <a:solidFill>
                  <a:schemeClr val="accent3"/>
                </a:solidFill>
                <a:cs typeface="Calibri"/>
              </a:rPr>
              <a:t>Management of H&amp;S at Work  Regulations 1999 </a:t>
            </a:r>
          </a:p>
          <a:p>
            <a:r>
              <a:rPr lang="en-GB" sz="3200" dirty="0">
                <a:solidFill>
                  <a:schemeClr val="accent3"/>
                </a:solidFill>
                <a:cs typeface="Calibri"/>
              </a:rPr>
              <a:t>COSHH Regulations 2002</a:t>
            </a:r>
          </a:p>
          <a:p>
            <a:r>
              <a:rPr lang="en-GB" sz="3200" dirty="0">
                <a:solidFill>
                  <a:schemeClr val="accent3"/>
                </a:solidFill>
                <a:cs typeface="Calibri"/>
              </a:rPr>
              <a:t>Corporate Manslaughter &amp; Corporate Homicide Act 2007</a:t>
            </a:r>
          </a:p>
          <a:p>
            <a:r>
              <a:rPr lang="en-GB" sz="3200" dirty="0">
                <a:solidFill>
                  <a:schemeClr val="accent3"/>
                </a:solidFill>
                <a:cs typeface="Calibri"/>
              </a:rPr>
              <a:t>Health &amp; Safety Sentencing Guidelines  2016</a:t>
            </a:r>
          </a:p>
        </p:txBody>
      </p:sp>
    </p:spTree>
    <p:extLst>
      <p:ext uri="{BB962C8B-B14F-4D97-AF65-F5344CB8AC3E}">
        <p14:creationId xmlns:p14="http://schemas.microsoft.com/office/powerpoint/2010/main" val="32138134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027793"/>
            <a:ext cx="10972800" cy="1103919"/>
          </a:xfrm>
        </p:spPr>
        <p:txBody>
          <a:bodyPr/>
          <a:lstStyle/>
          <a:p>
            <a:r>
              <a:rPr lang="en-GB" sz="4400" dirty="0">
                <a:solidFill>
                  <a:srgbClr val="7030A0"/>
                </a:solidFill>
                <a:latin typeface="Calibri" charset="0"/>
                <a:cs typeface="Calibri" charset="0"/>
              </a:rPr>
              <a:t>Drinking Water Quality</a:t>
            </a:r>
            <a:endParaRPr lang="en-GB" sz="4400" dirty="0">
              <a:solidFill>
                <a:schemeClr val="accent4"/>
              </a:solidFill>
            </a:endParaRPr>
          </a:p>
        </p:txBody>
      </p:sp>
      <p:sp>
        <p:nvSpPr>
          <p:cNvPr id="3" name="Content Placeholder 2"/>
          <p:cNvSpPr>
            <a:spLocks noGrp="1"/>
          </p:cNvSpPr>
          <p:nvPr>
            <p:ph idx="1"/>
          </p:nvPr>
        </p:nvSpPr>
        <p:spPr>
          <a:xfrm>
            <a:off x="609600" y="2004601"/>
            <a:ext cx="10584656" cy="3412920"/>
          </a:xfrm>
        </p:spPr>
        <p:txBody>
          <a:bodyPr/>
          <a:lstStyle/>
          <a:p>
            <a:pPr marL="0" indent="0">
              <a:lnSpc>
                <a:spcPct val="100000"/>
              </a:lnSpc>
              <a:buNone/>
            </a:pPr>
            <a:r>
              <a:rPr lang="en-GB" sz="2933" dirty="0">
                <a:solidFill>
                  <a:srgbClr val="92D050"/>
                </a:solidFill>
                <a:latin typeface="Calibri" charset="0"/>
                <a:cs typeface="Calibri" charset="0"/>
              </a:rPr>
              <a:t>The Water Supply (Water Quality) Regulations 2016</a:t>
            </a:r>
          </a:p>
          <a:p>
            <a:pPr>
              <a:lnSpc>
                <a:spcPct val="100000"/>
              </a:lnSpc>
            </a:pPr>
            <a:r>
              <a:rPr lang="en-GB" sz="2933" dirty="0">
                <a:solidFill>
                  <a:srgbClr val="92D050"/>
                </a:solidFill>
                <a:latin typeface="Calibri" charset="0"/>
                <a:cs typeface="Calibri" charset="0"/>
              </a:rPr>
              <a:t>Drinking water is not sterile</a:t>
            </a:r>
          </a:p>
          <a:p>
            <a:pPr lvl="1"/>
            <a:r>
              <a:rPr lang="en-GB" sz="2933" dirty="0">
                <a:solidFill>
                  <a:srgbClr val="92D050"/>
                </a:solidFill>
                <a:latin typeface="Calibri" charset="0"/>
                <a:cs typeface="Calibri" charset="0"/>
              </a:rPr>
              <a:t>nor does it need to be</a:t>
            </a:r>
          </a:p>
          <a:p>
            <a:pPr>
              <a:lnSpc>
                <a:spcPct val="100000"/>
              </a:lnSpc>
            </a:pPr>
            <a:r>
              <a:rPr lang="en-GB" sz="2933" dirty="0">
                <a:solidFill>
                  <a:srgbClr val="92D050"/>
                </a:solidFill>
                <a:latin typeface="Calibri" charset="0"/>
                <a:cs typeface="Calibri" charset="0"/>
              </a:rPr>
              <a:t>Must meet requirements for wholesome or potable water</a:t>
            </a:r>
          </a:p>
          <a:p>
            <a:pPr lvl="1"/>
            <a:r>
              <a:rPr lang="en-GB" sz="2933" dirty="0">
                <a:solidFill>
                  <a:srgbClr val="92D050"/>
                </a:solidFill>
                <a:latin typeface="Calibri" charset="0"/>
                <a:cs typeface="Calibri" charset="0"/>
              </a:rPr>
              <a:t>Tested for faecal pathogens</a:t>
            </a:r>
          </a:p>
          <a:p>
            <a:pPr lvl="1"/>
            <a:r>
              <a:rPr lang="en-GB" sz="2933" i="1" dirty="0">
                <a:solidFill>
                  <a:srgbClr val="92D050"/>
                </a:solidFill>
                <a:latin typeface="Calibri" charset="0"/>
                <a:cs typeface="Calibri" charset="0"/>
              </a:rPr>
              <a:t>E. coli</a:t>
            </a:r>
            <a:r>
              <a:rPr lang="en-GB" sz="2933" dirty="0">
                <a:solidFill>
                  <a:srgbClr val="92D050"/>
                </a:solidFill>
                <a:latin typeface="Calibri" charset="0"/>
                <a:cs typeface="Calibri" charset="0"/>
              </a:rPr>
              <a:t>, coliforms etc</a:t>
            </a:r>
          </a:p>
          <a:p>
            <a:pPr>
              <a:lnSpc>
                <a:spcPct val="100000"/>
              </a:lnSpc>
            </a:pPr>
            <a:r>
              <a:rPr lang="en-GB" sz="2933" i="1" dirty="0">
                <a:solidFill>
                  <a:srgbClr val="92D050"/>
                </a:solidFill>
                <a:latin typeface="Calibri" charset="0"/>
                <a:cs typeface="Calibri" charset="0"/>
              </a:rPr>
              <a:t>Legionella</a:t>
            </a:r>
            <a:r>
              <a:rPr lang="en-GB" sz="2933" dirty="0">
                <a:solidFill>
                  <a:srgbClr val="92D050"/>
                </a:solidFill>
                <a:latin typeface="Calibri" charset="0"/>
                <a:cs typeface="Calibri" charset="0"/>
              </a:rPr>
              <a:t> or </a:t>
            </a:r>
            <a:r>
              <a:rPr lang="en-GB" sz="2933" i="1" dirty="0">
                <a:solidFill>
                  <a:srgbClr val="92D050"/>
                </a:solidFill>
                <a:latin typeface="Calibri" charset="0"/>
                <a:cs typeface="Calibri" charset="0"/>
              </a:rPr>
              <a:t>Pseudomonas</a:t>
            </a:r>
            <a:r>
              <a:rPr lang="en-GB" sz="2933" dirty="0">
                <a:solidFill>
                  <a:srgbClr val="92D050"/>
                </a:solidFill>
                <a:latin typeface="Calibri" charset="0"/>
                <a:cs typeface="Calibri" charset="0"/>
              </a:rPr>
              <a:t> testing</a:t>
            </a:r>
          </a:p>
          <a:p>
            <a:pPr lvl="1"/>
            <a:r>
              <a:rPr lang="en-GB" sz="2933" dirty="0">
                <a:solidFill>
                  <a:srgbClr val="92D050"/>
                </a:solidFill>
                <a:latin typeface="Calibri" charset="0"/>
                <a:cs typeface="Calibri" charset="0"/>
              </a:rPr>
              <a:t>not mandatory (yet!)</a:t>
            </a:r>
          </a:p>
          <a:p>
            <a:pPr lvl="1"/>
            <a:endParaRPr lang="en-GB" sz="2667" dirty="0">
              <a:solidFill>
                <a:schemeClr val="accent3"/>
              </a:solidFill>
              <a:cs typeface="Calibri"/>
            </a:endParaRPr>
          </a:p>
        </p:txBody>
      </p:sp>
      <p:sp>
        <p:nvSpPr>
          <p:cNvPr id="8" name="TextBox 7">
            <a:extLst>
              <a:ext uri="{FF2B5EF4-FFF2-40B4-BE49-F238E27FC236}">
                <a16:creationId xmlns:a16="http://schemas.microsoft.com/office/drawing/2014/main" id="{027CFDB6-6589-487B-83FB-FEF86DA8EB84}"/>
              </a:ext>
            </a:extLst>
          </p:cNvPr>
          <p:cNvSpPr txBox="1"/>
          <p:nvPr/>
        </p:nvSpPr>
        <p:spPr>
          <a:xfrm>
            <a:off x="7808119" y="6507956"/>
            <a:ext cx="4279105" cy="307777"/>
          </a:xfrm>
          <a:prstGeom prst="rect">
            <a:avLst/>
          </a:prstGeom>
          <a:noFill/>
        </p:spPr>
        <p:txBody>
          <a:bodyPr wrap="square">
            <a:spAutoFit/>
          </a:bodyPr>
          <a:lstStyle/>
          <a:p>
            <a:r>
              <a:rPr lang="en-GB" sz="1400" dirty="0">
                <a:solidFill>
                  <a:srgbClr val="7030A0"/>
                </a:solidFill>
              </a:rPr>
              <a:t>https://www.legislation.gov.uk/uksi/2016/614/contents</a:t>
            </a:r>
          </a:p>
        </p:txBody>
      </p:sp>
      <p:pic>
        <p:nvPicPr>
          <p:cNvPr id="5" name="Picture 4">
            <a:extLst>
              <a:ext uri="{FF2B5EF4-FFF2-40B4-BE49-F238E27FC236}">
                <a16:creationId xmlns:a16="http://schemas.microsoft.com/office/drawing/2014/main" id="{16AF353C-6A13-4A18-ACCB-61A701FCBA63}"/>
              </a:ext>
            </a:extLst>
          </p:cNvPr>
          <p:cNvPicPr>
            <a:picLocks noChangeAspect="1"/>
          </p:cNvPicPr>
          <p:nvPr/>
        </p:nvPicPr>
        <p:blipFill>
          <a:blip r:embed="rId3"/>
          <a:stretch>
            <a:fillRect/>
          </a:stretch>
        </p:blipFill>
        <p:spPr>
          <a:xfrm>
            <a:off x="9862950" y="496532"/>
            <a:ext cx="2165934" cy="3270360"/>
          </a:xfrm>
          <a:prstGeom prst="rect">
            <a:avLst/>
          </a:prstGeom>
        </p:spPr>
      </p:pic>
      <p:pic>
        <p:nvPicPr>
          <p:cNvPr id="6" name="Picture 5">
            <a:extLst>
              <a:ext uri="{FF2B5EF4-FFF2-40B4-BE49-F238E27FC236}">
                <a16:creationId xmlns:a16="http://schemas.microsoft.com/office/drawing/2014/main" id="{04E261F0-3BF8-4BEB-A92C-A2535BA1D9FA}"/>
              </a:ext>
            </a:extLst>
          </p:cNvPr>
          <p:cNvPicPr>
            <a:picLocks noChangeAspect="1"/>
          </p:cNvPicPr>
          <p:nvPr/>
        </p:nvPicPr>
        <p:blipFill>
          <a:blip r:embed="rId4"/>
          <a:stretch>
            <a:fillRect/>
          </a:stretch>
        </p:blipFill>
        <p:spPr>
          <a:xfrm>
            <a:off x="10058401" y="3950684"/>
            <a:ext cx="2028823" cy="1642655"/>
          </a:xfrm>
          <a:prstGeom prst="rect">
            <a:avLst/>
          </a:prstGeom>
        </p:spPr>
      </p:pic>
    </p:spTree>
    <p:extLst>
      <p:ext uri="{BB962C8B-B14F-4D97-AF65-F5344CB8AC3E}">
        <p14:creationId xmlns:p14="http://schemas.microsoft.com/office/powerpoint/2010/main" val="18527842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400" dirty="0" err="1">
                <a:solidFill>
                  <a:schemeClr val="accent4"/>
                </a:solidFill>
              </a:rPr>
              <a:t>ACoP</a:t>
            </a:r>
            <a:r>
              <a:rPr lang="en-GB" sz="4400" dirty="0">
                <a:solidFill>
                  <a:schemeClr val="accent4"/>
                </a:solidFill>
              </a:rPr>
              <a:t> L8 &amp; HSG 274</a:t>
            </a:r>
          </a:p>
        </p:txBody>
      </p:sp>
      <p:sp>
        <p:nvSpPr>
          <p:cNvPr id="3" name="Content Placeholder 2"/>
          <p:cNvSpPr>
            <a:spLocks noGrp="1"/>
          </p:cNvSpPr>
          <p:nvPr>
            <p:ph idx="1"/>
          </p:nvPr>
        </p:nvSpPr>
        <p:spPr>
          <a:xfrm>
            <a:off x="609600" y="2315742"/>
            <a:ext cx="11507482" cy="3412920"/>
          </a:xfrm>
        </p:spPr>
        <p:txBody>
          <a:bodyPr/>
          <a:lstStyle/>
          <a:p>
            <a:pPr marL="0" indent="0">
              <a:buNone/>
            </a:pPr>
            <a:r>
              <a:rPr lang="en-GB" sz="3200" dirty="0">
                <a:solidFill>
                  <a:schemeClr val="accent3"/>
                </a:solidFill>
                <a:cs typeface="Calibri"/>
              </a:rPr>
              <a:t>Legionella specific</a:t>
            </a:r>
          </a:p>
          <a:p>
            <a:r>
              <a:rPr lang="en-GB" sz="3200" dirty="0">
                <a:solidFill>
                  <a:schemeClr val="accent3"/>
                </a:solidFill>
                <a:cs typeface="Calibri"/>
              </a:rPr>
              <a:t>Conduct Risk Assessments</a:t>
            </a:r>
          </a:p>
          <a:p>
            <a:r>
              <a:rPr lang="en-GB" sz="3200" dirty="0">
                <a:solidFill>
                  <a:schemeClr val="accent3"/>
                </a:solidFill>
                <a:cs typeface="Calibri"/>
              </a:rPr>
              <a:t>Prevent or control exposure</a:t>
            </a:r>
          </a:p>
          <a:p>
            <a:r>
              <a:rPr lang="en-GB" sz="3200" dirty="0">
                <a:solidFill>
                  <a:schemeClr val="accent3"/>
                </a:solidFill>
                <a:cs typeface="Calibri"/>
              </a:rPr>
              <a:t>Maintain, check and test control measures</a:t>
            </a:r>
          </a:p>
          <a:p>
            <a:r>
              <a:rPr lang="en-GB" sz="3200" dirty="0">
                <a:solidFill>
                  <a:schemeClr val="accent3"/>
                </a:solidFill>
                <a:cs typeface="Calibri"/>
              </a:rPr>
              <a:t>Provide information, instruction &amp; training</a:t>
            </a:r>
          </a:p>
          <a:p>
            <a:r>
              <a:rPr lang="en-GB" sz="3200" dirty="0">
                <a:solidFill>
                  <a:schemeClr val="accent3"/>
                </a:solidFill>
                <a:cs typeface="Calibri"/>
              </a:rPr>
              <a:t>Water Safety Groups &amp; Plans (BS 8680:2020)</a:t>
            </a:r>
          </a:p>
        </p:txBody>
      </p:sp>
      <p:pic>
        <p:nvPicPr>
          <p:cNvPr id="5" name="Picture 4"/>
          <p:cNvPicPr>
            <a:picLocks noChangeAspect="1"/>
          </p:cNvPicPr>
          <p:nvPr/>
        </p:nvPicPr>
        <p:blipFill>
          <a:blip r:embed="rId2"/>
          <a:stretch>
            <a:fillRect/>
          </a:stretch>
        </p:blipFill>
        <p:spPr>
          <a:xfrm>
            <a:off x="10057110" y="132960"/>
            <a:ext cx="1944793" cy="3261643"/>
          </a:xfrm>
          <a:prstGeom prst="rect">
            <a:avLst/>
          </a:prstGeom>
        </p:spPr>
      </p:pic>
      <p:pic>
        <p:nvPicPr>
          <p:cNvPr id="6" name="Picture 5"/>
          <p:cNvPicPr>
            <a:picLocks noChangeAspect="1"/>
          </p:cNvPicPr>
          <p:nvPr/>
        </p:nvPicPr>
        <p:blipFill>
          <a:blip r:embed="rId3"/>
          <a:stretch>
            <a:fillRect/>
          </a:stretch>
        </p:blipFill>
        <p:spPr>
          <a:xfrm>
            <a:off x="609600" y="6528787"/>
            <a:ext cx="2969009" cy="329213"/>
          </a:xfrm>
          <a:prstGeom prst="rect">
            <a:avLst/>
          </a:prstGeom>
        </p:spPr>
      </p:pic>
    </p:spTree>
    <p:extLst>
      <p:ext uri="{BB962C8B-B14F-4D97-AF65-F5344CB8AC3E}">
        <p14:creationId xmlns:p14="http://schemas.microsoft.com/office/powerpoint/2010/main" val="2351785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400" dirty="0">
                <a:solidFill>
                  <a:schemeClr val="accent4"/>
                </a:solidFill>
              </a:rPr>
              <a:t>Healthcare Legislation </a:t>
            </a:r>
          </a:p>
        </p:txBody>
      </p:sp>
      <p:sp>
        <p:nvSpPr>
          <p:cNvPr id="3" name="Content Placeholder 2"/>
          <p:cNvSpPr>
            <a:spLocks noGrp="1"/>
          </p:cNvSpPr>
          <p:nvPr>
            <p:ph idx="1"/>
          </p:nvPr>
        </p:nvSpPr>
        <p:spPr>
          <a:xfrm>
            <a:off x="609600" y="2315742"/>
            <a:ext cx="10256874" cy="3412920"/>
          </a:xfrm>
        </p:spPr>
        <p:txBody>
          <a:bodyPr/>
          <a:lstStyle/>
          <a:p>
            <a:r>
              <a:rPr lang="en-GB" sz="3200" dirty="0">
                <a:solidFill>
                  <a:schemeClr val="accent3"/>
                </a:solidFill>
                <a:cs typeface="Calibri"/>
              </a:rPr>
              <a:t>Health &amp; Social Care Act 2012</a:t>
            </a:r>
          </a:p>
          <a:p>
            <a:pPr lvl="1"/>
            <a:r>
              <a:rPr lang="en-GB" sz="2667" dirty="0">
                <a:solidFill>
                  <a:schemeClr val="accent3"/>
                </a:solidFill>
                <a:cs typeface="Calibri"/>
              </a:rPr>
              <a:t>NHS Constitution</a:t>
            </a:r>
          </a:p>
          <a:p>
            <a:r>
              <a:rPr lang="en-GB" sz="3200" dirty="0">
                <a:solidFill>
                  <a:schemeClr val="accent3"/>
                </a:solidFill>
                <a:cs typeface="Calibri"/>
              </a:rPr>
              <a:t>Health &amp; Social Care Act 2008 (Regulated activities 2014)</a:t>
            </a:r>
          </a:p>
          <a:p>
            <a:pPr lvl="1"/>
            <a:r>
              <a:rPr lang="en-GB" sz="2667" dirty="0">
                <a:solidFill>
                  <a:schemeClr val="accent3"/>
                </a:solidFill>
                <a:cs typeface="Calibri"/>
              </a:rPr>
              <a:t>HCAI code of practice</a:t>
            </a:r>
          </a:p>
          <a:p>
            <a:r>
              <a:rPr lang="en-GB" sz="3200" dirty="0">
                <a:solidFill>
                  <a:schemeClr val="accent3"/>
                </a:solidFill>
                <a:cs typeface="Calibri"/>
              </a:rPr>
              <a:t>CQC Regulations</a:t>
            </a:r>
          </a:p>
          <a:p>
            <a:pPr lvl="1"/>
            <a:r>
              <a:rPr lang="en-GB" sz="2667" dirty="0">
                <a:solidFill>
                  <a:schemeClr val="accent3"/>
                </a:solidFill>
                <a:cs typeface="Calibri"/>
              </a:rPr>
              <a:t>CQC standards</a:t>
            </a:r>
          </a:p>
        </p:txBody>
      </p:sp>
    </p:spTree>
    <p:extLst>
      <p:ext uri="{BB962C8B-B14F-4D97-AF65-F5344CB8AC3E}">
        <p14:creationId xmlns:p14="http://schemas.microsoft.com/office/powerpoint/2010/main" val="1868365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027793"/>
            <a:ext cx="10972800" cy="1103919"/>
          </a:xfrm>
        </p:spPr>
        <p:txBody>
          <a:bodyPr/>
          <a:lstStyle/>
          <a:p>
            <a:r>
              <a:rPr lang="en-GB" sz="4400" dirty="0">
                <a:solidFill>
                  <a:schemeClr val="accent4"/>
                </a:solidFill>
              </a:rPr>
              <a:t>Health &amp; Social Care Act 2008</a:t>
            </a:r>
            <a:br>
              <a:rPr lang="en-GB" sz="4400" dirty="0">
                <a:solidFill>
                  <a:schemeClr val="accent4"/>
                </a:solidFill>
              </a:rPr>
            </a:br>
            <a:r>
              <a:rPr lang="en-GB" sz="4400" dirty="0">
                <a:solidFill>
                  <a:schemeClr val="accent4"/>
                </a:solidFill>
              </a:rPr>
              <a:t>Code of Practice</a:t>
            </a:r>
          </a:p>
        </p:txBody>
      </p:sp>
      <p:sp>
        <p:nvSpPr>
          <p:cNvPr id="3" name="Content Placeholder 2"/>
          <p:cNvSpPr>
            <a:spLocks noGrp="1"/>
          </p:cNvSpPr>
          <p:nvPr>
            <p:ph idx="1"/>
          </p:nvPr>
        </p:nvSpPr>
        <p:spPr>
          <a:xfrm>
            <a:off x="609600" y="2540382"/>
            <a:ext cx="8920163" cy="3412920"/>
          </a:xfrm>
        </p:spPr>
        <p:txBody>
          <a:bodyPr/>
          <a:lstStyle/>
          <a:p>
            <a:pPr marL="0" indent="0">
              <a:buNone/>
            </a:pPr>
            <a:r>
              <a:rPr lang="en-GB" sz="3200" dirty="0">
                <a:solidFill>
                  <a:schemeClr val="accent3"/>
                </a:solidFill>
                <a:cs typeface="Calibri"/>
              </a:rPr>
              <a:t>Part 1 Sets out who the Act applies to:</a:t>
            </a:r>
          </a:p>
          <a:p>
            <a:r>
              <a:rPr lang="en-GB" sz="2667" dirty="0">
                <a:solidFill>
                  <a:schemeClr val="accent3"/>
                </a:solidFill>
                <a:cs typeface="Calibri"/>
              </a:rPr>
              <a:t>NHS bodies, providers of independent healthcare &amp; adult social care in England e.g.</a:t>
            </a:r>
          </a:p>
          <a:p>
            <a:pPr lvl="1"/>
            <a:r>
              <a:rPr lang="en-GB" sz="2667" dirty="0">
                <a:solidFill>
                  <a:schemeClr val="accent3"/>
                </a:solidFill>
                <a:cs typeface="Calibri"/>
              </a:rPr>
              <a:t>primary dental care</a:t>
            </a:r>
          </a:p>
          <a:p>
            <a:pPr lvl="1"/>
            <a:r>
              <a:rPr lang="en-GB" sz="2667" dirty="0">
                <a:solidFill>
                  <a:schemeClr val="accent3"/>
                </a:solidFill>
                <a:cs typeface="Calibri"/>
              </a:rPr>
              <a:t>independent sector ambulance providers</a:t>
            </a:r>
          </a:p>
          <a:p>
            <a:pPr lvl="1"/>
            <a:r>
              <a:rPr lang="en-GB" sz="2667" dirty="0">
                <a:solidFill>
                  <a:schemeClr val="accent3"/>
                </a:solidFill>
                <a:cs typeface="Calibri"/>
              </a:rPr>
              <a:t>primary medical care providers</a:t>
            </a:r>
          </a:p>
          <a:p>
            <a:pPr lvl="1"/>
            <a:endParaRPr lang="en-GB" sz="2667" dirty="0">
              <a:solidFill>
                <a:schemeClr val="accent3"/>
              </a:solidFill>
              <a:cs typeface="Calibri"/>
            </a:endParaRPr>
          </a:p>
        </p:txBody>
      </p:sp>
      <p:pic>
        <p:nvPicPr>
          <p:cNvPr id="4" name="Picture 3">
            <a:extLst>
              <a:ext uri="{FF2B5EF4-FFF2-40B4-BE49-F238E27FC236}">
                <a16:creationId xmlns:a16="http://schemas.microsoft.com/office/drawing/2014/main" id="{95B63065-E344-4144-973B-6852BA89A768}"/>
              </a:ext>
            </a:extLst>
          </p:cNvPr>
          <p:cNvPicPr>
            <a:picLocks noChangeAspect="1"/>
          </p:cNvPicPr>
          <p:nvPr/>
        </p:nvPicPr>
        <p:blipFill>
          <a:blip r:embed="rId3"/>
          <a:stretch>
            <a:fillRect/>
          </a:stretch>
        </p:blipFill>
        <p:spPr>
          <a:xfrm>
            <a:off x="9182695" y="2540382"/>
            <a:ext cx="2766418" cy="3967295"/>
          </a:xfrm>
          <a:prstGeom prst="rect">
            <a:avLst/>
          </a:prstGeom>
        </p:spPr>
      </p:pic>
    </p:spTree>
    <p:extLst>
      <p:ext uri="{BB962C8B-B14F-4D97-AF65-F5344CB8AC3E}">
        <p14:creationId xmlns:p14="http://schemas.microsoft.com/office/powerpoint/2010/main" val="40650296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027793"/>
            <a:ext cx="10972800" cy="1103919"/>
          </a:xfrm>
        </p:spPr>
        <p:txBody>
          <a:bodyPr/>
          <a:lstStyle/>
          <a:p>
            <a:r>
              <a:rPr lang="en-GB" sz="4400" dirty="0">
                <a:solidFill>
                  <a:schemeClr val="accent4"/>
                </a:solidFill>
              </a:rPr>
              <a:t>Health &amp; Social Care Act 2008</a:t>
            </a:r>
            <a:br>
              <a:rPr lang="en-GB" sz="4400" dirty="0">
                <a:solidFill>
                  <a:schemeClr val="accent4"/>
                </a:solidFill>
              </a:rPr>
            </a:br>
            <a:r>
              <a:rPr lang="en-GB" sz="4400" dirty="0">
                <a:solidFill>
                  <a:schemeClr val="accent4"/>
                </a:solidFill>
              </a:rPr>
              <a:t>Code of Practice</a:t>
            </a:r>
          </a:p>
        </p:txBody>
      </p:sp>
      <p:sp>
        <p:nvSpPr>
          <p:cNvPr id="3" name="Content Placeholder 2"/>
          <p:cNvSpPr>
            <a:spLocks noGrp="1"/>
          </p:cNvSpPr>
          <p:nvPr>
            <p:ph idx="1"/>
          </p:nvPr>
        </p:nvSpPr>
        <p:spPr>
          <a:xfrm>
            <a:off x="609600" y="2540382"/>
            <a:ext cx="7484269" cy="3412920"/>
          </a:xfrm>
        </p:spPr>
        <p:txBody>
          <a:bodyPr/>
          <a:lstStyle/>
          <a:p>
            <a:pPr marL="0" indent="0">
              <a:buNone/>
            </a:pPr>
            <a:r>
              <a:rPr lang="en-GB" sz="3200" dirty="0">
                <a:solidFill>
                  <a:schemeClr val="accent3"/>
                </a:solidFill>
                <a:cs typeface="Calibri"/>
              </a:rPr>
              <a:t>Part 2 – The Code of Practice </a:t>
            </a:r>
          </a:p>
          <a:p>
            <a:r>
              <a:rPr lang="en-GB" sz="3200" dirty="0">
                <a:solidFill>
                  <a:schemeClr val="accent3"/>
                </a:solidFill>
                <a:cs typeface="Calibri"/>
              </a:rPr>
              <a:t>10 criteria against which the CQC judge registered providers on compliance with infection prevention requirements</a:t>
            </a:r>
          </a:p>
          <a:p>
            <a:pPr lvl="1"/>
            <a:r>
              <a:rPr lang="en-GB" sz="2667" dirty="0">
                <a:solidFill>
                  <a:schemeClr val="accent3"/>
                </a:solidFill>
                <a:cs typeface="Calibri"/>
              </a:rPr>
              <a:t>Includes risk assessment</a:t>
            </a:r>
          </a:p>
          <a:p>
            <a:pPr lvl="1"/>
            <a:endParaRPr lang="en-GB" sz="2667" dirty="0">
              <a:solidFill>
                <a:schemeClr val="accent3"/>
              </a:solidFill>
              <a:cs typeface="Calibri"/>
            </a:endParaRPr>
          </a:p>
        </p:txBody>
      </p:sp>
      <p:pic>
        <p:nvPicPr>
          <p:cNvPr id="6" name="Picture 5">
            <a:extLst>
              <a:ext uri="{FF2B5EF4-FFF2-40B4-BE49-F238E27FC236}">
                <a16:creationId xmlns:a16="http://schemas.microsoft.com/office/drawing/2014/main" id="{1840D10A-A375-4B93-862B-D3451A4063E2}"/>
              </a:ext>
            </a:extLst>
          </p:cNvPr>
          <p:cNvPicPr>
            <a:picLocks noChangeAspect="1"/>
          </p:cNvPicPr>
          <p:nvPr/>
        </p:nvPicPr>
        <p:blipFill>
          <a:blip r:embed="rId3"/>
          <a:stretch>
            <a:fillRect/>
          </a:stretch>
        </p:blipFill>
        <p:spPr>
          <a:xfrm>
            <a:off x="8205787" y="2628900"/>
            <a:ext cx="3733800" cy="1600200"/>
          </a:xfrm>
          <a:prstGeom prst="rect">
            <a:avLst/>
          </a:prstGeom>
        </p:spPr>
      </p:pic>
    </p:spTree>
    <p:extLst>
      <p:ext uri="{BB962C8B-B14F-4D97-AF65-F5344CB8AC3E}">
        <p14:creationId xmlns:p14="http://schemas.microsoft.com/office/powerpoint/2010/main" val="1535379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027793"/>
            <a:ext cx="10972800" cy="1103919"/>
          </a:xfrm>
        </p:spPr>
        <p:txBody>
          <a:bodyPr/>
          <a:lstStyle/>
          <a:p>
            <a:r>
              <a:rPr lang="en-GB" sz="4400" dirty="0">
                <a:solidFill>
                  <a:schemeClr val="accent4"/>
                </a:solidFill>
              </a:rPr>
              <a:t>Health &amp; Social Care Act 2008</a:t>
            </a:r>
            <a:br>
              <a:rPr lang="en-GB" sz="4400" dirty="0">
                <a:solidFill>
                  <a:schemeClr val="accent4"/>
                </a:solidFill>
              </a:rPr>
            </a:br>
            <a:r>
              <a:rPr lang="en-GB" sz="4400" dirty="0">
                <a:solidFill>
                  <a:schemeClr val="accent4"/>
                </a:solidFill>
              </a:rPr>
              <a:t>Code of Practice</a:t>
            </a:r>
          </a:p>
        </p:txBody>
      </p:sp>
      <p:sp>
        <p:nvSpPr>
          <p:cNvPr id="3" name="Content Placeholder 2"/>
          <p:cNvSpPr>
            <a:spLocks noGrp="1"/>
          </p:cNvSpPr>
          <p:nvPr>
            <p:ph idx="1"/>
          </p:nvPr>
        </p:nvSpPr>
        <p:spPr>
          <a:xfrm>
            <a:off x="609601" y="2540382"/>
            <a:ext cx="7498556" cy="3412920"/>
          </a:xfrm>
        </p:spPr>
        <p:txBody>
          <a:bodyPr/>
          <a:lstStyle/>
          <a:p>
            <a:pPr marL="0" indent="0">
              <a:buNone/>
            </a:pPr>
            <a:r>
              <a:rPr lang="en-GB" sz="3200" dirty="0">
                <a:solidFill>
                  <a:schemeClr val="accent3"/>
                </a:solidFill>
                <a:cs typeface="Calibri"/>
              </a:rPr>
              <a:t>Parts 3 &amp; 4</a:t>
            </a:r>
          </a:p>
          <a:p>
            <a:r>
              <a:rPr lang="en-GB" sz="3200" dirty="0">
                <a:solidFill>
                  <a:schemeClr val="accent3"/>
                </a:solidFill>
                <a:cs typeface="Calibri"/>
              </a:rPr>
              <a:t>Aid registered providers to interpret the Code and set out criteria to enable them to develop their own risk assessments</a:t>
            </a:r>
          </a:p>
          <a:p>
            <a:pPr lvl="1"/>
            <a:r>
              <a:rPr lang="en-GB" sz="2667" dirty="0">
                <a:solidFill>
                  <a:schemeClr val="accent3"/>
                </a:solidFill>
                <a:cs typeface="Calibri"/>
              </a:rPr>
              <a:t>with examples of proportionality</a:t>
            </a:r>
          </a:p>
          <a:p>
            <a:r>
              <a:rPr lang="en-GB" sz="3200" dirty="0">
                <a:solidFill>
                  <a:schemeClr val="accent3"/>
                </a:solidFill>
                <a:cs typeface="Calibri"/>
              </a:rPr>
              <a:t>Requirement to create WSGs &amp; WSPs</a:t>
            </a:r>
          </a:p>
          <a:p>
            <a:pPr lvl="1"/>
            <a:endParaRPr lang="en-GB" sz="2667" dirty="0">
              <a:solidFill>
                <a:schemeClr val="accent3"/>
              </a:solidFill>
              <a:cs typeface="Calibri"/>
            </a:endParaRPr>
          </a:p>
        </p:txBody>
      </p:sp>
      <p:pic>
        <p:nvPicPr>
          <p:cNvPr id="6" name="Picture 2" descr="C:\Users\pamela\AppData\Local\Microsoft\Windows\INetCache\IE\6EI671HS\c5ew00070j-f3_hi-res[1].gif">
            <a:extLst>
              <a:ext uri="{FF2B5EF4-FFF2-40B4-BE49-F238E27FC236}">
                <a16:creationId xmlns:a16="http://schemas.microsoft.com/office/drawing/2014/main" id="{A4548E29-435E-45C7-BE23-D10BAD986BD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29600" y="2631109"/>
            <a:ext cx="3744416" cy="20951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37715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027793"/>
            <a:ext cx="10972800" cy="1103919"/>
          </a:xfrm>
        </p:spPr>
        <p:txBody>
          <a:bodyPr/>
          <a:lstStyle/>
          <a:p>
            <a:r>
              <a:rPr lang="en-GB" sz="4400" dirty="0">
                <a:solidFill>
                  <a:schemeClr val="accent4"/>
                </a:solidFill>
              </a:rPr>
              <a:t>Health Technical Memoranda</a:t>
            </a:r>
          </a:p>
        </p:txBody>
      </p:sp>
      <p:sp>
        <p:nvSpPr>
          <p:cNvPr id="3" name="Content Placeholder 2"/>
          <p:cNvSpPr>
            <a:spLocks noGrp="1"/>
          </p:cNvSpPr>
          <p:nvPr>
            <p:ph idx="1"/>
          </p:nvPr>
        </p:nvSpPr>
        <p:spPr>
          <a:xfrm>
            <a:off x="609600" y="2540382"/>
            <a:ext cx="9455944" cy="3412920"/>
          </a:xfrm>
        </p:spPr>
        <p:txBody>
          <a:bodyPr/>
          <a:lstStyle/>
          <a:p>
            <a:r>
              <a:rPr lang="en-GB" sz="3200" dirty="0">
                <a:solidFill>
                  <a:schemeClr val="accent3"/>
                </a:solidFill>
                <a:cs typeface="Calibri"/>
              </a:rPr>
              <a:t>HTM 00 	Building engineering in the health sector</a:t>
            </a:r>
          </a:p>
          <a:p>
            <a:r>
              <a:rPr lang="en-GB" sz="3200" dirty="0">
                <a:solidFill>
                  <a:schemeClr val="accent3"/>
                </a:solidFill>
                <a:cs typeface="Calibri"/>
              </a:rPr>
              <a:t>HTM 04-01 Safe water in healthcare premises</a:t>
            </a:r>
          </a:p>
          <a:p>
            <a:r>
              <a:rPr lang="en-GB" sz="3200" dirty="0">
                <a:solidFill>
                  <a:schemeClr val="accent3"/>
                </a:solidFill>
                <a:cs typeface="Calibri"/>
              </a:rPr>
              <a:t>HTM 07-04 Water management and efficiency</a:t>
            </a:r>
          </a:p>
          <a:p>
            <a:r>
              <a:rPr lang="en-GB" sz="3200" dirty="0">
                <a:solidFill>
                  <a:schemeClr val="accent3"/>
                </a:solidFill>
                <a:cs typeface="Calibri"/>
              </a:rPr>
              <a:t>HTM 01-05 Primary care dental practices</a:t>
            </a:r>
          </a:p>
          <a:p>
            <a:pPr lvl="1"/>
            <a:endParaRPr lang="en-GB" sz="2667" dirty="0">
              <a:solidFill>
                <a:schemeClr val="accent3"/>
              </a:solidFill>
              <a:cs typeface="Calibri"/>
            </a:endParaRPr>
          </a:p>
        </p:txBody>
      </p:sp>
      <p:sp>
        <p:nvSpPr>
          <p:cNvPr id="8" name="TextBox 7">
            <a:extLst>
              <a:ext uri="{FF2B5EF4-FFF2-40B4-BE49-F238E27FC236}">
                <a16:creationId xmlns:a16="http://schemas.microsoft.com/office/drawing/2014/main" id="{027CFDB6-6589-487B-83FB-FEF86DA8EB84}"/>
              </a:ext>
            </a:extLst>
          </p:cNvPr>
          <p:cNvSpPr txBox="1"/>
          <p:nvPr/>
        </p:nvSpPr>
        <p:spPr>
          <a:xfrm>
            <a:off x="609600" y="6321668"/>
            <a:ext cx="10584656" cy="307777"/>
          </a:xfrm>
          <a:prstGeom prst="rect">
            <a:avLst/>
          </a:prstGeom>
          <a:noFill/>
        </p:spPr>
        <p:txBody>
          <a:bodyPr wrap="square">
            <a:spAutoFit/>
          </a:bodyPr>
          <a:lstStyle/>
          <a:p>
            <a:r>
              <a:rPr lang="en-GB" sz="1400" dirty="0">
                <a:solidFill>
                  <a:srgbClr val="7030A0"/>
                </a:solidFill>
              </a:rPr>
              <a:t>https://www.gov.uk/government/collections/health-technical-memorandum-disinfection-and-sterilization</a:t>
            </a:r>
          </a:p>
        </p:txBody>
      </p:sp>
    </p:spTree>
    <p:extLst>
      <p:ext uri="{BB962C8B-B14F-4D97-AF65-F5344CB8AC3E}">
        <p14:creationId xmlns:p14="http://schemas.microsoft.com/office/powerpoint/2010/main" val="29525964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400" dirty="0">
                <a:solidFill>
                  <a:schemeClr val="accent4"/>
                </a:solidFill>
              </a:rPr>
              <a:t>HTM 04-01</a:t>
            </a:r>
          </a:p>
        </p:txBody>
      </p:sp>
      <p:sp>
        <p:nvSpPr>
          <p:cNvPr id="3" name="Content Placeholder 2"/>
          <p:cNvSpPr>
            <a:spLocks noGrp="1"/>
          </p:cNvSpPr>
          <p:nvPr>
            <p:ph idx="1"/>
          </p:nvPr>
        </p:nvSpPr>
        <p:spPr>
          <a:xfrm>
            <a:off x="609600" y="2315742"/>
            <a:ext cx="11507482" cy="3412920"/>
          </a:xfrm>
        </p:spPr>
        <p:txBody>
          <a:bodyPr/>
          <a:lstStyle/>
          <a:p>
            <a:pPr marL="0" indent="0">
              <a:buNone/>
            </a:pPr>
            <a:r>
              <a:rPr lang="en-GB" sz="3200" dirty="0">
                <a:solidFill>
                  <a:schemeClr val="accent3"/>
                </a:solidFill>
                <a:cs typeface="Calibri"/>
              </a:rPr>
              <a:t>Safe Water in Healthcare Premises</a:t>
            </a:r>
          </a:p>
          <a:p>
            <a:r>
              <a:rPr lang="en-GB" sz="3200" dirty="0">
                <a:solidFill>
                  <a:schemeClr val="accent3"/>
                </a:solidFill>
                <a:cs typeface="Calibri"/>
              </a:rPr>
              <a:t>Conduct Risk Assessments</a:t>
            </a:r>
          </a:p>
          <a:p>
            <a:r>
              <a:rPr lang="en-GB" sz="3200" dirty="0">
                <a:solidFill>
                  <a:schemeClr val="accent3"/>
                </a:solidFill>
                <a:cs typeface="Calibri"/>
              </a:rPr>
              <a:t>Prevent or control exposure</a:t>
            </a:r>
          </a:p>
          <a:p>
            <a:r>
              <a:rPr lang="en-GB" sz="3200" dirty="0">
                <a:solidFill>
                  <a:schemeClr val="accent3"/>
                </a:solidFill>
                <a:cs typeface="Calibri"/>
              </a:rPr>
              <a:t>Maintain, check &amp; test control measures</a:t>
            </a:r>
          </a:p>
          <a:p>
            <a:r>
              <a:rPr lang="en-GB" sz="3200" dirty="0">
                <a:solidFill>
                  <a:schemeClr val="accent3"/>
                </a:solidFill>
                <a:cs typeface="Calibri"/>
              </a:rPr>
              <a:t>Provide information, instruction &amp; training</a:t>
            </a:r>
          </a:p>
          <a:p>
            <a:r>
              <a:rPr lang="en-GB" sz="3200" dirty="0">
                <a:solidFill>
                  <a:schemeClr val="accent3"/>
                </a:solidFill>
                <a:cs typeface="Calibri"/>
              </a:rPr>
              <a:t>Water Safety Groups &amp; Plans</a:t>
            </a:r>
          </a:p>
        </p:txBody>
      </p:sp>
      <p:pic>
        <p:nvPicPr>
          <p:cNvPr id="4" name="Picture 3"/>
          <p:cNvPicPr>
            <a:picLocks noChangeAspect="1"/>
          </p:cNvPicPr>
          <p:nvPr/>
        </p:nvPicPr>
        <p:blipFill>
          <a:blip r:embed="rId3"/>
          <a:stretch>
            <a:fillRect/>
          </a:stretch>
        </p:blipFill>
        <p:spPr>
          <a:xfrm>
            <a:off x="8373472" y="1211823"/>
            <a:ext cx="3818528" cy="4590534"/>
          </a:xfrm>
          <a:prstGeom prst="rect">
            <a:avLst/>
          </a:prstGeom>
        </p:spPr>
      </p:pic>
      <p:sp>
        <p:nvSpPr>
          <p:cNvPr id="12" name="Rectangle 11"/>
          <p:cNvSpPr/>
          <p:nvPr/>
        </p:nvSpPr>
        <p:spPr>
          <a:xfrm>
            <a:off x="609600" y="6432697"/>
            <a:ext cx="9817788" cy="276999"/>
          </a:xfrm>
          <a:prstGeom prst="rect">
            <a:avLst/>
          </a:prstGeom>
        </p:spPr>
        <p:txBody>
          <a:bodyPr wrap="square">
            <a:spAutoFit/>
          </a:bodyPr>
          <a:lstStyle/>
          <a:p>
            <a:pPr lvl="0"/>
            <a:r>
              <a:rPr lang="en-GB" sz="1200" dirty="0">
                <a:solidFill>
                  <a:schemeClr val="accent4"/>
                </a:solidFill>
              </a:rPr>
              <a:t>https://www.gov.uk/government/publications/hot-and-cold-water-supply-storage-and-distribution-systems-for-healthcare-premises</a:t>
            </a:r>
          </a:p>
        </p:txBody>
      </p:sp>
    </p:spTree>
    <p:extLst>
      <p:ext uri="{BB962C8B-B14F-4D97-AF65-F5344CB8AC3E}">
        <p14:creationId xmlns:p14="http://schemas.microsoft.com/office/powerpoint/2010/main" val="12147566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027793"/>
            <a:ext cx="10972800" cy="1103919"/>
          </a:xfrm>
        </p:spPr>
        <p:txBody>
          <a:bodyPr/>
          <a:lstStyle/>
          <a:p>
            <a:r>
              <a:rPr lang="en-GB" sz="4400" dirty="0">
                <a:solidFill>
                  <a:schemeClr val="accent4"/>
                </a:solidFill>
              </a:rPr>
              <a:t>Health Building Notes</a:t>
            </a:r>
          </a:p>
        </p:txBody>
      </p:sp>
      <p:sp>
        <p:nvSpPr>
          <p:cNvPr id="3" name="Content Placeholder 2"/>
          <p:cNvSpPr>
            <a:spLocks noGrp="1"/>
          </p:cNvSpPr>
          <p:nvPr>
            <p:ph idx="1"/>
          </p:nvPr>
        </p:nvSpPr>
        <p:spPr>
          <a:xfrm>
            <a:off x="609600" y="2540382"/>
            <a:ext cx="9034463" cy="3412920"/>
          </a:xfrm>
        </p:spPr>
        <p:txBody>
          <a:bodyPr/>
          <a:lstStyle/>
          <a:p>
            <a:pPr marL="0" indent="0">
              <a:buNone/>
            </a:pPr>
            <a:r>
              <a:rPr lang="en-GB" sz="3200" dirty="0">
                <a:solidFill>
                  <a:schemeClr val="accent3"/>
                </a:solidFill>
                <a:cs typeface="Calibri"/>
              </a:rPr>
              <a:t>HBN 00-09 Infection control in the built environment</a:t>
            </a:r>
          </a:p>
          <a:p>
            <a:pPr marL="0" indent="0">
              <a:buNone/>
            </a:pPr>
            <a:r>
              <a:rPr lang="en-GB" sz="3200" dirty="0">
                <a:solidFill>
                  <a:schemeClr val="accent3"/>
                </a:solidFill>
                <a:cs typeface="Calibri"/>
              </a:rPr>
              <a:t>HBN 00-10 Part C: Sanitary Assemblies</a:t>
            </a:r>
          </a:p>
          <a:p>
            <a:pPr lvl="1"/>
            <a:endParaRPr lang="en-GB" sz="2667" dirty="0">
              <a:solidFill>
                <a:schemeClr val="accent3"/>
              </a:solidFill>
              <a:cs typeface="Calibri"/>
            </a:endParaRPr>
          </a:p>
        </p:txBody>
      </p:sp>
      <p:sp>
        <p:nvSpPr>
          <p:cNvPr id="7" name="TextBox 6">
            <a:extLst>
              <a:ext uri="{FF2B5EF4-FFF2-40B4-BE49-F238E27FC236}">
                <a16:creationId xmlns:a16="http://schemas.microsoft.com/office/drawing/2014/main" id="{1605D345-923B-4268-98B6-47E0AFFC3DB5}"/>
              </a:ext>
            </a:extLst>
          </p:cNvPr>
          <p:cNvSpPr txBox="1"/>
          <p:nvPr/>
        </p:nvSpPr>
        <p:spPr>
          <a:xfrm>
            <a:off x="609600" y="6114260"/>
            <a:ext cx="9613106" cy="307777"/>
          </a:xfrm>
          <a:prstGeom prst="rect">
            <a:avLst/>
          </a:prstGeom>
          <a:noFill/>
        </p:spPr>
        <p:txBody>
          <a:bodyPr wrap="square">
            <a:spAutoFit/>
          </a:bodyPr>
          <a:lstStyle/>
          <a:p>
            <a:r>
              <a:rPr lang="en-GB" sz="1400" dirty="0">
                <a:solidFill>
                  <a:srgbClr val="7030A0"/>
                </a:solidFill>
              </a:rPr>
              <a:t>https://www.gov.uk/government/collections/health-building-notes-core-elements </a:t>
            </a:r>
          </a:p>
        </p:txBody>
      </p:sp>
    </p:spTree>
    <p:extLst>
      <p:ext uri="{BB962C8B-B14F-4D97-AF65-F5344CB8AC3E}">
        <p14:creationId xmlns:p14="http://schemas.microsoft.com/office/powerpoint/2010/main" val="217463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027793"/>
            <a:ext cx="10972800" cy="1103919"/>
          </a:xfrm>
        </p:spPr>
        <p:txBody>
          <a:bodyPr/>
          <a:lstStyle/>
          <a:p>
            <a:r>
              <a:rPr lang="en-GB" sz="4400" dirty="0">
                <a:solidFill>
                  <a:schemeClr val="accent4"/>
                </a:solidFill>
              </a:rPr>
              <a:t>Industry Specific Guidance</a:t>
            </a:r>
          </a:p>
        </p:txBody>
      </p:sp>
      <p:sp>
        <p:nvSpPr>
          <p:cNvPr id="7" name="TextBox 6">
            <a:extLst>
              <a:ext uri="{FF2B5EF4-FFF2-40B4-BE49-F238E27FC236}">
                <a16:creationId xmlns:a16="http://schemas.microsoft.com/office/drawing/2014/main" id="{1605D345-923B-4268-98B6-47E0AFFC3DB5}"/>
              </a:ext>
            </a:extLst>
          </p:cNvPr>
          <p:cNvSpPr txBox="1"/>
          <p:nvPr/>
        </p:nvSpPr>
        <p:spPr>
          <a:xfrm>
            <a:off x="609600" y="6114260"/>
            <a:ext cx="7498556" cy="523220"/>
          </a:xfrm>
          <a:prstGeom prst="rect">
            <a:avLst/>
          </a:prstGeom>
          <a:noFill/>
        </p:spPr>
        <p:txBody>
          <a:bodyPr wrap="square">
            <a:spAutoFit/>
          </a:bodyPr>
          <a:lstStyle/>
          <a:p>
            <a:r>
              <a:rPr lang="en-GB" sz="1400" dirty="0">
                <a:solidFill>
                  <a:srgbClr val="7030A0"/>
                </a:solidFill>
              </a:rPr>
              <a:t>https://www.bsria.com/uk/product/4BR46n/building_services_job_book_a_project_framework_for_engineering_services_bg_12009_a15d25e1/</a:t>
            </a:r>
          </a:p>
        </p:txBody>
      </p:sp>
      <p:pic>
        <p:nvPicPr>
          <p:cNvPr id="5" name="Picture 4">
            <a:extLst>
              <a:ext uri="{FF2B5EF4-FFF2-40B4-BE49-F238E27FC236}">
                <a16:creationId xmlns:a16="http://schemas.microsoft.com/office/drawing/2014/main" id="{CDBA2A65-EC13-4D6B-A942-EA6647D8652D}"/>
              </a:ext>
            </a:extLst>
          </p:cNvPr>
          <p:cNvPicPr>
            <a:picLocks noChangeAspect="1"/>
          </p:cNvPicPr>
          <p:nvPr/>
        </p:nvPicPr>
        <p:blipFill>
          <a:blip r:embed="rId3"/>
          <a:stretch>
            <a:fillRect/>
          </a:stretch>
        </p:blipFill>
        <p:spPr>
          <a:xfrm>
            <a:off x="9084469" y="2047463"/>
            <a:ext cx="2497931" cy="3516889"/>
          </a:xfrm>
          <a:prstGeom prst="rect">
            <a:avLst/>
          </a:prstGeom>
        </p:spPr>
      </p:pic>
      <p:sp>
        <p:nvSpPr>
          <p:cNvPr id="8" name="Content Placeholder 2">
            <a:extLst>
              <a:ext uri="{FF2B5EF4-FFF2-40B4-BE49-F238E27FC236}">
                <a16:creationId xmlns:a16="http://schemas.microsoft.com/office/drawing/2014/main" id="{46EDA5A0-8ADB-4D52-8D53-19C13F58CAFD}"/>
              </a:ext>
            </a:extLst>
          </p:cNvPr>
          <p:cNvSpPr>
            <a:spLocks noGrp="1"/>
          </p:cNvSpPr>
          <p:nvPr>
            <p:ph idx="1"/>
          </p:nvPr>
        </p:nvSpPr>
        <p:spPr>
          <a:xfrm>
            <a:off x="609600" y="2047463"/>
            <a:ext cx="7633312" cy="3412920"/>
          </a:xfrm>
        </p:spPr>
        <p:txBody>
          <a:bodyPr/>
          <a:lstStyle/>
          <a:p>
            <a:pPr marL="0" indent="0">
              <a:buNone/>
            </a:pPr>
            <a:r>
              <a:rPr lang="en-GB" sz="3200" dirty="0">
                <a:solidFill>
                  <a:schemeClr val="accent3"/>
                </a:solidFill>
                <a:cs typeface="Calibri"/>
              </a:rPr>
              <a:t>BSRIA 8 stage planning process</a:t>
            </a:r>
          </a:p>
          <a:p>
            <a:pPr lvl="1"/>
            <a:r>
              <a:rPr lang="en-GB" sz="2667" dirty="0">
                <a:solidFill>
                  <a:schemeClr val="accent3"/>
                </a:solidFill>
                <a:cs typeface="Calibri"/>
              </a:rPr>
              <a:t>How does water management fit?</a:t>
            </a:r>
          </a:p>
          <a:p>
            <a:pPr lvl="1"/>
            <a:r>
              <a:rPr lang="en-GB" sz="2667" dirty="0">
                <a:solidFill>
                  <a:schemeClr val="accent3"/>
                </a:solidFill>
                <a:cs typeface="Calibri"/>
              </a:rPr>
              <a:t>How is water safety defined?</a:t>
            </a:r>
          </a:p>
          <a:p>
            <a:pPr lvl="1"/>
            <a:r>
              <a:rPr lang="en-GB" sz="2667" dirty="0">
                <a:solidFill>
                  <a:schemeClr val="accent3"/>
                </a:solidFill>
                <a:cs typeface="Calibri"/>
              </a:rPr>
              <a:t>How are patient risks defined?</a:t>
            </a:r>
          </a:p>
          <a:p>
            <a:pPr lvl="1"/>
            <a:r>
              <a:rPr lang="en-GB" sz="2667" dirty="0">
                <a:solidFill>
                  <a:schemeClr val="accent3"/>
                </a:solidFill>
                <a:cs typeface="Calibri"/>
              </a:rPr>
              <a:t>Do the design teams and contractors fully understand water safety?</a:t>
            </a:r>
          </a:p>
          <a:p>
            <a:pPr lvl="1"/>
            <a:r>
              <a:rPr lang="en-GB" sz="2667" dirty="0">
                <a:solidFill>
                  <a:schemeClr val="accent3"/>
                </a:solidFill>
                <a:cs typeface="Calibri"/>
              </a:rPr>
              <a:t>Is there a design risk assessment?</a:t>
            </a:r>
          </a:p>
          <a:p>
            <a:pPr lvl="1"/>
            <a:r>
              <a:rPr lang="en-GB" sz="2667" dirty="0">
                <a:solidFill>
                  <a:schemeClr val="accent3"/>
                </a:solidFill>
                <a:cs typeface="Calibri"/>
              </a:rPr>
              <a:t>Who oversees quality of delivery?</a:t>
            </a:r>
          </a:p>
        </p:txBody>
      </p:sp>
    </p:spTree>
    <p:extLst>
      <p:ext uri="{BB962C8B-B14F-4D97-AF65-F5344CB8AC3E}">
        <p14:creationId xmlns:p14="http://schemas.microsoft.com/office/powerpoint/2010/main" val="943992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ctrTitle"/>
          </p:nvPr>
        </p:nvSpPr>
        <p:spPr bwMode="auto">
          <a:xfrm>
            <a:off x="387190" y="919290"/>
            <a:ext cx="11617289" cy="1578991"/>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4419" tIns="42211" rIns="84419" bIns="42211" numCol="1" anchor="t" anchorCtr="0" compatLnSpc="1">
            <a:prstTxWarp prst="textNoShape">
              <a:avLst/>
            </a:prstTxWarp>
          </a:bodyPr>
          <a:lstStyle/>
          <a:p>
            <a:r>
              <a:rPr lang="en-GB" sz="4400" dirty="0">
                <a:solidFill>
                  <a:srgbClr val="7030A0"/>
                </a:solidFill>
                <a:latin typeface="Calibri" charset="0"/>
                <a:cs typeface="Calibri" charset="0"/>
              </a:rPr>
              <a:t>Risk Assessing for Water Hygiene</a:t>
            </a:r>
          </a:p>
        </p:txBody>
      </p:sp>
      <p:pic>
        <p:nvPicPr>
          <p:cNvPr id="5" name="Picture 1"/>
          <p:cNvPicPr>
            <a:picLocks noChangeAspect="1"/>
          </p:cNvPicPr>
          <p:nvPr/>
        </p:nvPicPr>
        <p:blipFill>
          <a:blip r:embed="rId3" cstate="email">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bwMode="auto">
          <a:xfrm>
            <a:off x="3818800" y="2009941"/>
            <a:ext cx="4543051" cy="3928769"/>
          </a:xfrm>
          <a:prstGeom prst="rect">
            <a:avLst/>
          </a:prstGeom>
          <a:noFill/>
          <a:ln w="28575" cmpd="sng">
            <a:solidFill>
              <a:srgbClr val="004999"/>
            </a:solid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923116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70218"/>
            <a:ext cx="10972800" cy="1103919"/>
          </a:xfrm>
        </p:spPr>
        <p:txBody>
          <a:bodyPr/>
          <a:lstStyle/>
          <a:p>
            <a:r>
              <a:rPr lang="en-GB" altLang="en-US" sz="4400" dirty="0">
                <a:solidFill>
                  <a:schemeClr val="accent4"/>
                </a:solidFill>
                <a:latin typeface="Calibri" panose="020F0502020204030204" pitchFamily="34" charset="0"/>
                <a:cs typeface="Calibri" panose="020F0502020204030204" pitchFamily="34" charset="0"/>
              </a:rPr>
              <a:t>BS 8580-1</a:t>
            </a:r>
          </a:p>
        </p:txBody>
      </p:sp>
      <p:pic>
        <p:nvPicPr>
          <p:cNvPr id="4" name="Picture 3">
            <a:extLst>
              <a:ext uri="{FF2B5EF4-FFF2-40B4-BE49-F238E27FC236}">
                <a16:creationId xmlns:a16="http://schemas.microsoft.com/office/drawing/2014/main" id="{1E32F1EC-74B7-43D8-AC2A-2A957FFBA487}"/>
              </a:ext>
            </a:extLst>
          </p:cNvPr>
          <p:cNvPicPr>
            <a:picLocks noChangeAspect="1"/>
          </p:cNvPicPr>
          <p:nvPr/>
        </p:nvPicPr>
        <p:blipFill>
          <a:blip r:embed="rId3"/>
          <a:stretch>
            <a:fillRect/>
          </a:stretch>
        </p:blipFill>
        <p:spPr>
          <a:xfrm>
            <a:off x="1913986" y="1572854"/>
            <a:ext cx="8364027" cy="4189337"/>
          </a:xfrm>
          <a:prstGeom prst="rect">
            <a:avLst/>
          </a:prstGeom>
          <a:ln>
            <a:solidFill>
              <a:schemeClr val="accent1">
                <a:alpha val="61000"/>
              </a:schemeClr>
            </a:solidFill>
          </a:ln>
          <a:effectLst>
            <a:softEdge rad="0"/>
          </a:effectLst>
        </p:spPr>
      </p:pic>
    </p:spTree>
    <p:extLst>
      <p:ext uri="{BB962C8B-B14F-4D97-AF65-F5344CB8AC3E}">
        <p14:creationId xmlns:p14="http://schemas.microsoft.com/office/powerpoint/2010/main" val="3883555339"/>
      </p:ext>
    </p:extLst>
  </p:cSld>
  <p:clrMapOvr>
    <a:masterClrMapping/>
  </p:clrMapOvr>
  <mc:AlternateContent xmlns:mc="http://schemas.openxmlformats.org/markup-compatibility/2006" xmlns:p14="http://schemas.microsoft.com/office/powerpoint/2010/main">
    <mc:Choice Requires="p14">
      <p:transition spd="slow" p14:dur="900">
        <p:fad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70218"/>
            <a:ext cx="10972800" cy="1103919"/>
          </a:xfrm>
        </p:spPr>
        <p:txBody>
          <a:bodyPr/>
          <a:lstStyle/>
          <a:p>
            <a:r>
              <a:rPr lang="en-GB" altLang="en-US" sz="4400" dirty="0">
                <a:solidFill>
                  <a:schemeClr val="accent4"/>
                </a:solidFill>
                <a:latin typeface="Calibri" panose="020F0502020204030204" pitchFamily="34" charset="0"/>
                <a:cs typeface="Calibri" panose="020F0502020204030204" pitchFamily="34" charset="0"/>
              </a:rPr>
              <a:t>BS 8580-2</a:t>
            </a:r>
          </a:p>
        </p:txBody>
      </p:sp>
      <p:sp>
        <p:nvSpPr>
          <p:cNvPr id="5" name="TextBox 4">
            <a:extLst>
              <a:ext uri="{FF2B5EF4-FFF2-40B4-BE49-F238E27FC236}">
                <a16:creationId xmlns:a16="http://schemas.microsoft.com/office/drawing/2014/main" id="{E46B7FEE-9AD2-4A73-9656-393D9A562102}"/>
              </a:ext>
            </a:extLst>
          </p:cNvPr>
          <p:cNvSpPr txBox="1"/>
          <p:nvPr/>
        </p:nvSpPr>
        <p:spPr>
          <a:xfrm>
            <a:off x="1577577" y="2427179"/>
            <a:ext cx="9823848" cy="1754326"/>
          </a:xfrm>
          <a:prstGeom prst="rect">
            <a:avLst/>
          </a:prstGeom>
          <a:noFill/>
        </p:spPr>
        <p:txBody>
          <a:bodyPr wrap="square">
            <a:spAutoFit/>
          </a:bodyPr>
          <a:lstStyle/>
          <a:p>
            <a:r>
              <a:rPr lang="en-GB" sz="3600" dirty="0">
                <a:solidFill>
                  <a:srgbClr val="92D050"/>
                </a:solidFill>
              </a:rPr>
              <a:t>Water quality – Part 2:</a:t>
            </a:r>
          </a:p>
          <a:p>
            <a:r>
              <a:rPr lang="en-GB" sz="3600" dirty="0">
                <a:solidFill>
                  <a:srgbClr val="92D050"/>
                </a:solidFill>
              </a:rPr>
              <a:t>Risk assessments for </a:t>
            </a:r>
            <a:r>
              <a:rPr lang="en-GB" sz="3600" i="1" dirty="0">
                <a:solidFill>
                  <a:srgbClr val="92D050"/>
                </a:solidFill>
              </a:rPr>
              <a:t>Pseudomonas aeruginosa </a:t>
            </a:r>
            <a:r>
              <a:rPr lang="en-GB" sz="3600" dirty="0">
                <a:solidFill>
                  <a:srgbClr val="92D050"/>
                </a:solidFill>
              </a:rPr>
              <a:t>and other waterborne pathogens – Code of practice</a:t>
            </a:r>
          </a:p>
        </p:txBody>
      </p:sp>
    </p:spTree>
    <p:extLst>
      <p:ext uri="{BB962C8B-B14F-4D97-AF65-F5344CB8AC3E}">
        <p14:creationId xmlns:p14="http://schemas.microsoft.com/office/powerpoint/2010/main" val="1366333847"/>
      </p:ext>
    </p:extLst>
  </p:cSld>
  <p:clrMapOvr>
    <a:masterClrMapping/>
  </p:clrMapOvr>
  <mc:AlternateContent xmlns:mc="http://schemas.openxmlformats.org/markup-compatibility/2006" xmlns:p14="http://schemas.microsoft.com/office/powerpoint/2010/main">
    <mc:Choice Requires="p14">
      <p:transition spd="slow" p14:dur="900">
        <p:fad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54604" y="1990172"/>
            <a:ext cx="10417099" cy="4300818"/>
          </a:xfrm>
        </p:spPr>
        <p:txBody>
          <a:bodyPr>
            <a:normAutofit lnSpcReduction="10000"/>
          </a:bodyPr>
          <a:lstStyle/>
          <a:p>
            <a:pPr>
              <a:defRPr/>
            </a:pPr>
            <a:r>
              <a:rPr lang="en-GB" sz="3197" i="1" dirty="0">
                <a:solidFill>
                  <a:schemeClr val="accent3"/>
                </a:solidFill>
              </a:rPr>
              <a:t>Legionella</a:t>
            </a:r>
            <a:r>
              <a:rPr lang="en-GB" sz="3197" dirty="0">
                <a:solidFill>
                  <a:schemeClr val="accent3"/>
                </a:solidFill>
              </a:rPr>
              <a:t> spp.</a:t>
            </a:r>
          </a:p>
          <a:p>
            <a:pPr>
              <a:defRPr/>
            </a:pPr>
            <a:r>
              <a:rPr lang="en-GB" sz="3197" i="1" dirty="0">
                <a:solidFill>
                  <a:schemeClr val="accent3"/>
                </a:solidFill>
              </a:rPr>
              <a:t>Pseudomonas aeruginosa</a:t>
            </a:r>
          </a:p>
          <a:p>
            <a:pPr>
              <a:defRPr/>
            </a:pPr>
            <a:r>
              <a:rPr lang="en-GB" sz="3197" i="1" dirty="0">
                <a:solidFill>
                  <a:schemeClr val="accent3"/>
                </a:solidFill>
              </a:rPr>
              <a:t>Pseudomonads</a:t>
            </a:r>
          </a:p>
          <a:p>
            <a:pPr lvl="1">
              <a:defRPr/>
            </a:pPr>
            <a:r>
              <a:rPr lang="en-GB" sz="2664" i="1" dirty="0">
                <a:solidFill>
                  <a:schemeClr val="accent3"/>
                </a:solidFill>
              </a:rPr>
              <a:t>Stenotrophomonas maltophilia</a:t>
            </a:r>
          </a:p>
          <a:p>
            <a:pPr lvl="1">
              <a:defRPr/>
            </a:pPr>
            <a:r>
              <a:rPr lang="en-GB" sz="2664" i="1" dirty="0" err="1">
                <a:solidFill>
                  <a:schemeClr val="accent3"/>
                </a:solidFill>
              </a:rPr>
              <a:t>Elizabethkingia</a:t>
            </a:r>
            <a:r>
              <a:rPr lang="en-GB" sz="2664" i="1" dirty="0">
                <a:solidFill>
                  <a:schemeClr val="accent3"/>
                </a:solidFill>
              </a:rPr>
              <a:t> </a:t>
            </a:r>
            <a:r>
              <a:rPr lang="en-GB" sz="2664" i="1" dirty="0" err="1">
                <a:solidFill>
                  <a:schemeClr val="accent3"/>
                </a:solidFill>
              </a:rPr>
              <a:t>meningoseptica</a:t>
            </a:r>
            <a:endParaRPr lang="en-GB" sz="2664" i="1" dirty="0">
              <a:solidFill>
                <a:schemeClr val="accent3"/>
              </a:solidFill>
            </a:endParaRPr>
          </a:p>
          <a:p>
            <a:pPr lvl="1">
              <a:defRPr/>
            </a:pPr>
            <a:r>
              <a:rPr lang="en-GB" sz="2664" i="1" dirty="0" err="1">
                <a:solidFill>
                  <a:schemeClr val="accent3"/>
                </a:solidFill>
              </a:rPr>
              <a:t>Burkholderia</a:t>
            </a:r>
            <a:r>
              <a:rPr lang="en-GB" sz="2664" i="1" dirty="0">
                <a:solidFill>
                  <a:schemeClr val="accent3"/>
                </a:solidFill>
              </a:rPr>
              <a:t> </a:t>
            </a:r>
            <a:r>
              <a:rPr lang="en-GB" sz="2664" i="1" dirty="0" err="1">
                <a:solidFill>
                  <a:schemeClr val="accent3"/>
                </a:solidFill>
              </a:rPr>
              <a:t>cepacia</a:t>
            </a:r>
            <a:r>
              <a:rPr lang="en-GB" sz="2664" i="1" dirty="0">
                <a:solidFill>
                  <a:schemeClr val="accent3"/>
                </a:solidFill>
              </a:rPr>
              <a:t> </a:t>
            </a:r>
            <a:r>
              <a:rPr lang="en-GB" sz="2664" dirty="0">
                <a:solidFill>
                  <a:schemeClr val="accent3"/>
                </a:solidFill>
              </a:rPr>
              <a:t>complex </a:t>
            </a:r>
          </a:p>
          <a:p>
            <a:pPr>
              <a:defRPr/>
            </a:pPr>
            <a:r>
              <a:rPr lang="en-GB" sz="3197" i="1" dirty="0">
                <a:solidFill>
                  <a:schemeClr val="accent3"/>
                </a:solidFill>
              </a:rPr>
              <a:t>Klebsiella</a:t>
            </a:r>
            <a:r>
              <a:rPr lang="en-GB" sz="3197" dirty="0">
                <a:solidFill>
                  <a:schemeClr val="accent3"/>
                </a:solidFill>
              </a:rPr>
              <a:t> spp.</a:t>
            </a:r>
          </a:p>
          <a:p>
            <a:pPr>
              <a:defRPr/>
            </a:pPr>
            <a:r>
              <a:rPr lang="en-GB" sz="3197" dirty="0">
                <a:solidFill>
                  <a:schemeClr val="accent3"/>
                </a:solidFill>
              </a:rPr>
              <a:t>Non-tuberculous mycobacteria (NTM)</a:t>
            </a:r>
          </a:p>
          <a:p>
            <a:pPr marL="0" indent="0">
              <a:buNone/>
              <a:defRPr/>
            </a:pPr>
            <a:endParaRPr lang="en-GB" sz="3197" b="1" dirty="0"/>
          </a:p>
        </p:txBody>
      </p:sp>
      <p:sp>
        <p:nvSpPr>
          <p:cNvPr id="2" name="Title 1"/>
          <p:cNvSpPr>
            <a:spLocks noGrp="1"/>
          </p:cNvSpPr>
          <p:nvPr>
            <p:ph type="title"/>
          </p:nvPr>
        </p:nvSpPr>
        <p:spPr>
          <a:xfrm>
            <a:off x="2355048" y="551345"/>
            <a:ext cx="6906373" cy="1102897"/>
          </a:xfrm>
        </p:spPr>
        <p:txBody>
          <a:bodyPr/>
          <a:lstStyle/>
          <a:p>
            <a:r>
              <a:rPr lang="en-GB" sz="4400" dirty="0">
                <a:solidFill>
                  <a:schemeClr val="accent4"/>
                </a:solidFill>
              </a:rPr>
              <a:t>Waterborne Pathogens</a:t>
            </a:r>
          </a:p>
        </p:txBody>
      </p:sp>
      <p:sp>
        <p:nvSpPr>
          <p:cNvPr id="4" name="Rectangle 3"/>
          <p:cNvSpPr/>
          <p:nvPr/>
        </p:nvSpPr>
        <p:spPr>
          <a:xfrm>
            <a:off x="954605" y="6476477"/>
            <a:ext cx="8824810" cy="338426"/>
          </a:xfrm>
          <a:prstGeom prst="rect">
            <a:avLst/>
          </a:prstGeom>
        </p:spPr>
        <p:txBody>
          <a:bodyPr wrap="square">
            <a:spAutoFit/>
          </a:bodyPr>
          <a:lstStyle/>
          <a:p>
            <a:r>
              <a:rPr lang="en-GB" sz="1599" dirty="0">
                <a:solidFill>
                  <a:schemeClr val="accent4"/>
                </a:solidFill>
              </a:rPr>
              <a:t>Image courtesy of </a:t>
            </a:r>
            <a:r>
              <a:rPr lang="en-GB" sz="1599" dirty="0" err="1">
                <a:solidFill>
                  <a:schemeClr val="accent4"/>
                </a:solidFill>
              </a:rPr>
              <a:t>Eukaryotica</a:t>
            </a:r>
            <a:endParaRPr lang="en-GB" sz="1599" dirty="0">
              <a:solidFill>
                <a:schemeClr val="accent4"/>
              </a:solidFill>
            </a:endParaRPr>
          </a:p>
        </p:txBody>
      </p:sp>
      <p:pic>
        <p:nvPicPr>
          <p:cNvPr id="6" name="Picture 5"/>
          <p:cNvPicPr>
            <a:picLocks noChangeAspect="1"/>
          </p:cNvPicPr>
          <p:nvPr/>
        </p:nvPicPr>
        <p:blipFill>
          <a:blip r:embed="rId3"/>
          <a:stretch>
            <a:fillRect/>
          </a:stretch>
        </p:blipFill>
        <p:spPr>
          <a:xfrm>
            <a:off x="7784490" y="1990172"/>
            <a:ext cx="3989850" cy="3159859"/>
          </a:xfrm>
          <a:prstGeom prst="rect">
            <a:avLst/>
          </a:prstGeom>
        </p:spPr>
      </p:pic>
    </p:spTree>
    <p:extLst>
      <p:ext uri="{BB962C8B-B14F-4D97-AF65-F5344CB8AC3E}">
        <p14:creationId xmlns:p14="http://schemas.microsoft.com/office/powerpoint/2010/main" val="24021248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3595" y="662427"/>
            <a:ext cx="8920732" cy="1102897"/>
          </a:xfrm>
        </p:spPr>
        <p:txBody>
          <a:bodyPr/>
          <a:lstStyle/>
          <a:p>
            <a:r>
              <a:rPr lang="en-GB" sz="4400" dirty="0">
                <a:solidFill>
                  <a:schemeClr val="accent4"/>
                </a:solidFill>
              </a:rPr>
              <a:t>“Emerging Organisms”</a:t>
            </a:r>
          </a:p>
        </p:txBody>
      </p:sp>
      <p:pic>
        <p:nvPicPr>
          <p:cNvPr id="7" name="Picture 6">
            <a:extLst>
              <a:ext uri="{FF2B5EF4-FFF2-40B4-BE49-F238E27FC236}">
                <a16:creationId xmlns:a16="http://schemas.microsoft.com/office/drawing/2014/main" id="{086F8686-1D81-4403-85B6-3674F61E33AF}"/>
              </a:ext>
            </a:extLst>
          </p:cNvPr>
          <p:cNvPicPr>
            <a:picLocks noChangeAspect="1"/>
          </p:cNvPicPr>
          <p:nvPr/>
        </p:nvPicPr>
        <p:blipFill>
          <a:blip r:embed="rId3"/>
          <a:stretch>
            <a:fillRect/>
          </a:stretch>
        </p:blipFill>
        <p:spPr>
          <a:xfrm>
            <a:off x="5305425" y="2660105"/>
            <a:ext cx="6843965" cy="1512254"/>
          </a:xfrm>
          <a:prstGeom prst="rect">
            <a:avLst/>
          </a:prstGeom>
        </p:spPr>
      </p:pic>
      <p:pic>
        <p:nvPicPr>
          <p:cNvPr id="4" name="Picture 3">
            <a:extLst>
              <a:ext uri="{FF2B5EF4-FFF2-40B4-BE49-F238E27FC236}">
                <a16:creationId xmlns:a16="http://schemas.microsoft.com/office/drawing/2014/main" id="{BDFF1726-E276-41A8-A818-C74673FAF2DC}"/>
              </a:ext>
            </a:extLst>
          </p:cNvPr>
          <p:cNvPicPr>
            <a:picLocks noChangeAspect="1"/>
          </p:cNvPicPr>
          <p:nvPr/>
        </p:nvPicPr>
        <p:blipFill>
          <a:blip r:embed="rId4"/>
          <a:stretch>
            <a:fillRect/>
          </a:stretch>
        </p:blipFill>
        <p:spPr>
          <a:xfrm>
            <a:off x="731474" y="1528764"/>
            <a:ext cx="4116750" cy="5079205"/>
          </a:xfrm>
          <a:prstGeom prst="rect">
            <a:avLst/>
          </a:prstGeom>
        </p:spPr>
      </p:pic>
    </p:spTree>
    <p:extLst>
      <p:ext uri="{BB962C8B-B14F-4D97-AF65-F5344CB8AC3E}">
        <p14:creationId xmlns:p14="http://schemas.microsoft.com/office/powerpoint/2010/main" val="30524354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9625970-A934-4598-AF98-EDD36CDB491B}"/>
              </a:ext>
            </a:extLst>
          </p:cNvPr>
          <p:cNvPicPr>
            <a:picLocks noChangeAspect="1"/>
          </p:cNvPicPr>
          <p:nvPr/>
        </p:nvPicPr>
        <p:blipFill>
          <a:blip r:embed="rId3"/>
          <a:stretch>
            <a:fillRect/>
          </a:stretch>
        </p:blipFill>
        <p:spPr>
          <a:xfrm>
            <a:off x="8496634" y="1281387"/>
            <a:ext cx="3695365" cy="5226569"/>
          </a:xfrm>
          <a:prstGeom prst="rect">
            <a:avLst/>
          </a:prstGeom>
        </p:spPr>
      </p:pic>
      <p:sp>
        <p:nvSpPr>
          <p:cNvPr id="2" name="Title 1"/>
          <p:cNvSpPr>
            <a:spLocks noGrp="1"/>
          </p:cNvSpPr>
          <p:nvPr>
            <p:ph type="title"/>
          </p:nvPr>
        </p:nvSpPr>
        <p:spPr>
          <a:xfrm>
            <a:off x="2355048" y="551346"/>
            <a:ext cx="6906373" cy="1102897"/>
          </a:xfrm>
        </p:spPr>
        <p:txBody>
          <a:bodyPr/>
          <a:lstStyle/>
          <a:p>
            <a:r>
              <a:rPr lang="en-GB" sz="4400" dirty="0">
                <a:solidFill>
                  <a:schemeClr val="accent4"/>
                </a:solidFill>
              </a:rPr>
              <a:t>Risk Assessment Process</a:t>
            </a:r>
          </a:p>
        </p:txBody>
      </p:sp>
      <p:sp>
        <p:nvSpPr>
          <p:cNvPr id="4" name="TextBox 3"/>
          <p:cNvSpPr txBox="1"/>
          <p:nvPr/>
        </p:nvSpPr>
        <p:spPr>
          <a:xfrm>
            <a:off x="954606" y="6248597"/>
            <a:ext cx="2918363" cy="338426"/>
          </a:xfrm>
          <a:prstGeom prst="rect">
            <a:avLst/>
          </a:prstGeom>
          <a:noFill/>
        </p:spPr>
        <p:txBody>
          <a:bodyPr wrap="none" rtlCol="0">
            <a:spAutoFit/>
          </a:bodyPr>
          <a:lstStyle/>
          <a:p>
            <a:r>
              <a:rPr lang="en-GB" sz="1599" dirty="0">
                <a:solidFill>
                  <a:schemeClr val="accent4"/>
                </a:solidFill>
              </a:rPr>
              <a:t>Image courtesy of David W. Legg </a:t>
            </a:r>
          </a:p>
        </p:txBody>
      </p:sp>
      <p:graphicFrame>
        <p:nvGraphicFramePr>
          <p:cNvPr id="5" name="Table 5">
            <a:extLst>
              <a:ext uri="{FF2B5EF4-FFF2-40B4-BE49-F238E27FC236}">
                <a16:creationId xmlns:a16="http://schemas.microsoft.com/office/drawing/2014/main" id="{09ED8ECB-A786-463A-A286-B8FCCE70371B}"/>
              </a:ext>
            </a:extLst>
          </p:cNvPr>
          <p:cNvGraphicFramePr>
            <a:graphicFrameLocks noGrp="1"/>
          </p:cNvGraphicFramePr>
          <p:nvPr>
            <p:extLst>
              <p:ext uri="{D42A27DB-BD31-4B8C-83A1-F6EECF244321}">
                <p14:modId xmlns:p14="http://schemas.microsoft.com/office/powerpoint/2010/main" val="1701593959"/>
              </p:ext>
            </p:extLst>
          </p:nvPr>
        </p:nvGraphicFramePr>
        <p:xfrm>
          <a:off x="521494" y="2268012"/>
          <a:ext cx="7995444" cy="2744407"/>
        </p:xfrm>
        <a:graphic>
          <a:graphicData uri="http://schemas.openxmlformats.org/drawingml/2006/table">
            <a:tbl>
              <a:tblPr firstRow="1" bandRow="1">
                <a:tableStyleId>{5C22544A-7EE6-4342-B048-85BDC9FD1C3A}</a:tableStyleId>
              </a:tblPr>
              <a:tblGrid>
                <a:gridCol w="3931444">
                  <a:extLst>
                    <a:ext uri="{9D8B030D-6E8A-4147-A177-3AD203B41FA5}">
                      <a16:colId xmlns:a16="http://schemas.microsoft.com/office/drawing/2014/main" val="3884762303"/>
                    </a:ext>
                  </a:extLst>
                </a:gridCol>
                <a:gridCol w="4064000">
                  <a:extLst>
                    <a:ext uri="{9D8B030D-6E8A-4147-A177-3AD203B41FA5}">
                      <a16:colId xmlns:a16="http://schemas.microsoft.com/office/drawing/2014/main" val="4212700979"/>
                    </a:ext>
                  </a:extLst>
                </a:gridCol>
              </a:tblGrid>
              <a:tr h="267701">
                <a:tc>
                  <a:txBody>
                    <a:bodyPr/>
                    <a:lstStyle/>
                    <a:p>
                      <a:r>
                        <a:rPr lang="en-GB" dirty="0"/>
                        <a:t>CATES</a:t>
                      </a:r>
                    </a:p>
                  </a:txBody>
                  <a:tcPr/>
                </a:tc>
                <a:tc>
                  <a:txBody>
                    <a:bodyPr/>
                    <a:lstStyle/>
                    <a:p>
                      <a:r>
                        <a:rPr lang="en-GB" dirty="0"/>
                        <a:t>ALARP</a:t>
                      </a:r>
                    </a:p>
                  </a:txBody>
                  <a:tcPr/>
                </a:tc>
                <a:extLst>
                  <a:ext uri="{0D108BD9-81ED-4DB2-BD59-A6C34878D82A}">
                    <a16:rowId xmlns:a16="http://schemas.microsoft.com/office/drawing/2014/main" val="3610163736"/>
                  </a:ext>
                </a:extLst>
              </a:tr>
              <a:tr h="370840">
                <a:tc>
                  <a:txBody>
                    <a:bodyPr/>
                    <a:lstStyle/>
                    <a:p>
                      <a:r>
                        <a:rPr lang="en-GB" b="1" dirty="0"/>
                        <a:t>C</a:t>
                      </a:r>
                      <a:r>
                        <a:rPr lang="en-GB" dirty="0"/>
                        <a:t>ontamination</a:t>
                      </a:r>
                    </a:p>
                  </a:txBody>
                  <a:tcPr/>
                </a:tc>
                <a:tc>
                  <a:txBody>
                    <a:bodyPr/>
                    <a:lstStyle/>
                    <a:p>
                      <a:r>
                        <a:rPr lang="en-GB" b="1" dirty="0"/>
                        <a:t>A</a:t>
                      </a:r>
                      <a:r>
                        <a:rPr lang="en-GB" dirty="0"/>
                        <a:t>s</a:t>
                      </a:r>
                    </a:p>
                  </a:txBody>
                  <a:tcPr/>
                </a:tc>
                <a:extLst>
                  <a:ext uri="{0D108BD9-81ED-4DB2-BD59-A6C34878D82A}">
                    <a16:rowId xmlns:a16="http://schemas.microsoft.com/office/drawing/2014/main" val="898269237"/>
                  </a:ext>
                </a:extLst>
              </a:tr>
              <a:tr h="370840">
                <a:tc>
                  <a:txBody>
                    <a:bodyPr/>
                    <a:lstStyle/>
                    <a:p>
                      <a:r>
                        <a:rPr lang="en-GB" b="1" dirty="0"/>
                        <a:t>A</a:t>
                      </a:r>
                      <a:r>
                        <a:rPr lang="en-GB" dirty="0"/>
                        <a:t>mplification</a:t>
                      </a:r>
                    </a:p>
                  </a:txBody>
                  <a:tcPr/>
                </a:tc>
                <a:tc>
                  <a:txBody>
                    <a:bodyPr/>
                    <a:lstStyle/>
                    <a:p>
                      <a:r>
                        <a:rPr lang="en-GB" b="1" dirty="0"/>
                        <a:t>L</a:t>
                      </a:r>
                      <a:r>
                        <a:rPr lang="en-GB" dirty="0"/>
                        <a:t>ow</a:t>
                      </a:r>
                    </a:p>
                  </a:txBody>
                  <a:tcPr/>
                </a:tc>
                <a:extLst>
                  <a:ext uri="{0D108BD9-81ED-4DB2-BD59-A6C34878D82A}">
                    <a16:rowId xmlns:a16="http://schemas.microsoft.com/office/drawing/2014/main" val="2599086267"/>
                  </a:ext>
                </a:extLst>
              </a:tr>
              <a:tr h="370840">
                <a:tc>
                  <a:txBody>
                    <a:bodyPr/>
                    <a:lstStyle/>
                    <a:p>
                      <a:r>
                        <a:rPr lang="en-GB" b="1" dirty="0"/>
                        <a:t>T</a:t>
                      </a:r>
                      <a:r>
                        <a:rPr lang="en-GB" dirty="0"/>
                        <a:t>ransmission</a:t>
                      </a:r>
                    </a:p>
                  </a:txBody>
                  <a:tcPr/>
                </a:tc>
                <a:tc>
                  <a:txBody>
                    <a:bodyPr/>
                    <a:lstStyle/>
                    <a:p>
                      <a:r>
                        <a:rPr lang="en-GB" b="1" dirty="0"/>
                        <a:t>A</a:t>
                      </a:r>
                      <a:r>
                        <a:rPr lang="en-GB" dirty="0"/>
                        <a:t>s</a:t>
                      </a:r>
                    </a:p>
                  </a:txBody>
                  <a:tcPr/>
                </a:tc>
                <a:extLst>
                  <a:ext uri="{0D108BD9-81ED-4DB2-BD59-A6C34878D82A}">
                    <a16:rowId xmlns:a16="http://schemas.microsoft.com/office/drawing/2014/main" val="3576424741"/>
                  </a:ext>
                </a:extLst>
              </a:tr>
              <a:tr h="459992">
                <a:tc>
                  <a:txBody>
                    <a:bodyPr/>
                    <a:lstStyle/>
                    <a:p>
                      <a:r>
                        <a:rPr lang="en-GB" b="1" dirty="0"/>
                        <a:t>E</a:t>
                      </a:r>
                      <a:r>
                        <a:rPr lang="en-GB" dirty="0"/>
                        <a:t>xposure</a:t>
                      </a:r>
                    </a:p>
                  </a:txBody>
                  <a:tcPr/>
                </a:tc>
                <a:tc>
                  <a:txBody>
                    <a:bodyPr/>
                    <a:lstStyle/>
                    <a:p>
                      <a:r>
                        <a:rPr lang="en-GB" b="1" dirty="0"/>
                        <a:t>R</a:t>
                      </a:r>
                      <a:r>
                        <a:rPr lang="en-GB" dirty="0"/>
                        <a:t>easonably</a:t>
                      </a:r>
                    </a:p>
                  </a:txBody>
                  <a:tcPr/>
                </a:tc>
                <a:extLst>
                  <a:ext uri="{0D108BD9-81ED-4DB2-BD59-A6C34878D82A}">
                    <a16:rowId xmlns:a16="http://schemas.microsoft.com/office/drawing/2014/main" val="2155243842"/>
                  </a:ext>
                </a:extLst>
              </a:tr>
              <a:tr h="370840">
                <a:tc>
                  <a:txBody>
                    <a:bodyPr/>
                    <a:lstStyle/>
                    <a:p>
                      <a:r>
                        <a:rPr lang="en-GB" b="1" dirty="0"/>
                        <a:t>S</a:t>
                      </a:r>
                      <a:r>
                        <a:rPr lang="en-GB" dirty="0"/>
                        <a:t>usceptibility</a:t>
                      </a:r>
                    </a:p>
                  </a:txBody>
                  <a:tcPr/>
                </a:tc>
                <a:tc>
                  <a:txBody>
                    <a:bodyPr/>
                    <a:lstStyle/>
                    <a:p>
                      <a:r>
                        <a:rPr lang="en-GB" b="1" dirty="0"/>
                        <a:t>P</a:t>
                      </a:r>
                      <a:r>
                        <a:rPr lang="en-GB" dirty="0"/>
                        <a:t>racticable</a:t>
                      </a:r>
                    </a:p>
                  </a:txBody>
                  <a:tcPr/>
                </a:tc>
                <a:extLst>
                  <a:ext uri="{0D108BD9-81ED-4DB2-BD59-A6C34878D82A}">
                    <a16:rowId xmlns:a16="http://schemas.microsoft.com/office/drawing/2014/main" val="3365122303"/>
                  </a:ext>
                </a:extLst>
              </a:tr>
            </a:tbl>
          </a:graphicData>
        </a:graphic>
      </p:graphicFrame>
    </p:spTree>
    <p:extLst>
      <p:ext uri="{BB962C8B-B14F-4D97-AF65-F5344CB8AC3E}">
        <p14:creationId xmlns:p14="http://schemas.microsoft.com/office/powerpoint/2010/main" val="3370423723"/>
      </p:ext>
    </p:extLst>
  </p:cSld>
  <p:clrMapOvr>
    <a:masterClrMapping/>
  </p:clrMapOvr>
  <mc:AlternateContent xmlns:mc="http://schemas.openxmlformats.org/markup-compatibility/2006" xmlns:p14="http://schemas.microsoft.com/office/powerpoint/2010/main">
    <mc:Choice Requires="p14">
      <p:transition spd="slow" p14:dur="900">
        <p:fad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ctrTitle"/>
          </p:nvPr>
        </p:nvSpPr>
        <p:spPr bwMode="auto">
          <a:xfrm>
            <a:off x="387190" y="919290"/>
            <a:ext cx="11617289" cy="1578991"/>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4419" tIns="42211" rIns="84419" bIns="42211" numCol="1" anchor="t" anchorCtr="0" compatLnSpc="1">
            <a:prstTxWarp prst="textNoShape">
              <a:avLst/>
            </a:prstTxWarp>
          </a:bodyPr>
          <a:lstStyle/>
          <a:p>
            <a:r>
              <a:rPr lang="en-GB" sz="4400" dirty="0">
                <a:solidFill>
                  <a:srgbClr val="7030A0"/>
                </a:solidFill>
                <a:latin typeface="Calibri" charset="0"/>
                <a:cs typeface="Calibri" charset="0"/>
              </a:rPr>
              <a:t>Contamination</a:t>
            </a:r>
          </a:p>
        </p:txBody>
      </p:sp>
      <p:pic>
        <p:nvPicPr>
          <p:cNvPr id="5" name="Picture 1"/>
          <p:cNvPicPr>
            <a:picLocks noChangeAspect="1"/>
          </p:cNvPicPr>
          <p:nvPr/>
        </p:nvPicPr>
        <p:blipFill>
          <a:blip r:embed="rId3" cstate="email">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bwMode="auto">
          <a:xfrm>
            <a:off x="3824474" y="1962848"/>
            <a:ext cx="4543051" cy="3928769"/>
          </a:xfrm>
          <a:prstGeom prst="rect">
            <a:avLst/>
          </a:prstGeom>
          <a:noFill/>
          <a:ln w="28575" cmpd="sng">
            <a:solidFill>
              <a:srgbClr val="004999"/>
            </a:solid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414150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bwMode="auto">
          <a:xfrm>
            <a:off x="914400" y="429816"/>
            <a:ext cx="10363200" cy="928688"/>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12559" tIns="56279" rIns="112559" bIns="56279" numCol="1" anchor="t" anchorCtr="0" compatLnSpc="1">
            <a:prstTxWarp prst="textNoShape">
              <a:avLst/>
            </a:prstTxWarp>
          </a:bodyPr>
          <a:lstStyle/>
          <a:p>
            <a:r>
              <a:rPr lang="en-GB" sz="4400" dirty="0">
                <a:solidFill>
                  <a:srgbClr val="7030A0"/>
                </a:solidFill>
                <a:latin typeface="Calibri" charset="0"/>
                <a:cs typeface="Calibri" charset="0"/>
              </a:rPr>
              <a:t>Evidence of Contamination</a:t>
            </a:r>
          </a:p>
        </p:txBody>
      </p:sp>
      <p:sp>
        <p:nvSpPr>
          <p:cNvPr id="19458" name="Rectangle 3"/>
          <p:cNvSpPr>
            <a:spLocks noGrp="1" noChangeArrowheads="1"/>
          </p:cNvSpPr>
          <p:nvPr>
            <p:ph idx="1"/>
          </p:nvPr>
        </p:nvSpPr>
        <p:spPr bwMode="auto">
          <a:xfrm>
            <a:off x="623394" y="1700807"/>
            <a:ext cx="9985075" cy="2825972"/>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12559" tIns="56279" rIns="112559" bIns="56279" numCol="1" anchor="t" anchorCtr="0" compatLnSpc="1">
            <a:prstTxWarp prst="textNoShape">
              <a:avLst/>
            </a:prstTxWarp>
          </a:bodyPr>
          <a:lstStyle/>
          <a:p>
            <a:pPr marL="0" indent="0">
              <a:buNone/>
            </a:pPr>
            <a:r>
              <a:rPr lang="en-GB" sz="2933" dirty="0">
                <a:solidFill>
                  <a:srgbClr val="92D050"/>
                </a:solidFill>
                <a:latin typeface="Calibri" charset="0"/>
                <a:cs typeface="Calibri" charset="0"/>
              </a:rPr>
              <a:t>Check existing environmental and clinical surveillance results:</a:t>
            </a:r>
          </a:p>
          <a:p>
            <a:pPr>
              <a:lnSpc>
                <a:spcPct val="100000"/>
              </a:lnSpc>
            </a:pPr>
            <a:r>
              <a:rPr lang="en-GB" sz="2933" i="1" dirty="0">
                <a:solidFill>
                  <a:srgbClr val="92D050"/>
                </a:solidFill>
                <a:latin typeface="Calibri" charset="0"/>
                <a:cs typeface="Calibri" charset="0"/>
              </a:rPr>
              <a:t>Legionella</a:t>
            </a:r>
          </a:p>
          <a:p>
            <a:pPr>
              <a:lnSpc>
                <a:spcPct val="100000"/>
              </a:lnSpc>
            </a:pPr>
            <a:r>
              <a:rPr lang="en-GB" sz="2933" i="1" dirty="0">
                <a:solidFill>
                  <a:srgbClr val="92D050"/>
                </a:solidFill>
                <a:latin typeface="Calibri" charset="0"/>
                <a:cs typeface="Calibri" charset="0"/>
              </a:rPr>
              <a:t>Pseudomonas aeruginosa</a:t>
            </a:r>
          </a:p>
          <a:p>
            <a:pPr>
              <a:lnSpc>
                <a:spcPct val="100000"/>
              </a:lnSpc>
            </a:pPr>
            <a:r>
              <a:rPr lang="en-GB" sz="2933" dirty="0">
                <a:solidFill>
                  <a:srgbClr val="92D050"/>
                </a:solidFill>
                <a:latin typeface="Calibri" charset="0"/>
                <a:cs typeface="Calibri" charset="0"/>
              </a:rPr>
              <a:t>Total Viable Counts (TVC)</a:t>
            </a:r>
          </a:p>
          <a:p>
            <a:pPr>
              <a:lnSpc>
                <a:spcPct val="100000"/>
              </a:lnSpc>
            </a:pPr>
            <a:r>
              <a:rPr lang="en-GB" sz="2933" i="1" dirty="0">
                <a:solidFill>
                  <a:srgbClr val="92D050"/>
                </a:solidFill>
                <a:latin typeface="Calibri" charset="0"/>
                <a:cs typeface="Calibri" charset="0"/>
              </a:rPr>
              <a:t>E. coli</a:t>
            </a:r>
          </a:p>
          <a:p>
            <a:pPr>
              <a:lnSpc>
                <a:spcPct val="100000"/>
              </a:lnSpc>
            </a:pPr>
            <a:r>
              <a:rPr lang="en-GB" sz="2933" dirty="0">
                <a:solidFill>
                  <a:srgbClr val="92D050"/>
                </a:solidFill>
                <a:latin typeface="Calibri" charset="0"/>
                <a:cs typeface="Calibri" charset="0"/>
              </a:rPr>
              <a:t>Coliforms</a:t>
            </a:r>
          </a:p>
          <a:p>
            <a:pPr>
              <a:lnSpc>
                <a:spcPct val="100000"/>
              </a:lnSpc>
            </a:pPr>
            <a:r>
              <a:rPr lang="en-GB" sz="2933" dirty="0">
                <a:solidFill>
                  <a:srgbClr val="92D050"/>
                </a:solidFill>
                <a:latin typeface="Calibri" charset="0"/>
                <a:cs typeface="Calibri" charset="0"/>
              </a:rPr>
              <a:t>Clusters of resistant bacteria</a:t>
            </a:r>
          </a:p>
          <a:p>
            <a:pPr marL="0" indent="0" algn="ctr">
              <a:buNone/>
            </a:pPr>
            <a:endParaRPr lang="en-GB" sz="2933" dirty="0">
              <a:latin typeface="Calibri" charset="0"/>
              <a:cs typeface="Calibri" charset="0"/>
            </a:endParaRPr>
          </a:p>
        </p:txBody>
      </p:sp>
    </p:spTree>
    <p:extLst>
      <p:ext uri="{BB962C8B-B14F-4D97-AF65-F5344CB8AC3E}">
        <p14:creationId xmlns:p14="http://schemas.microsoft.com/office/powerpoint/2010/main" val="2684453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5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45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45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458">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458">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458">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45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ctrTitle"/>
          </p:nvPr>
        </p:nvSpPr>
        <p:spPr bwMode="auto">
          <a:xfrm>
            <a:off x="387190" y="919290"/>
            <a:ext cx="11617289" cy="1578991"/>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4419" tIns="42211" rIns="84419" bIns="42211" numCol="1" anchor="t" anchorCtr="0" compatLnSpc="1">
            <a:prstTxWarp prst="textNoShape">
              <a:avLst/>
            </a:prstTxWarp>
          </a:bodyPr>
          <a:lstStyle/>
          <a:p>
            <a:r>
              <a:rPr lang="en-GB" sz="4400" dirty="0">
                <a:solidFill>
                  <a:srgbClr val="7030A0"/>
                </a:solidFill>
                <a:latin typeface="Calibri" charset="0"/>
                <a:cs typeface="Calibri" charset="0"/>
              </a:rPr>
              <a:t>Amplification</a:t>
            </a:r>
          </a:p>
        </p:txBody>
      </p:sp>
      <p:pic>
        <p:nvPicPr>
          <p:cNvPr id="4" name="Picture 3">
            <a:extLst>
              <a:ext uri="{FF2B5EF4-FFF2-40B4-BE49-F238E27FC236}">
                <a16:creationId xmlns:a16="http://schemas.microsoft.com/office/drawing/2014/main" id="{32BBA00D-F5E4-4FE9-B0D5-CA6176FDB3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9698" y="2246072"/>
            <a:ext cx="3989393" cy="3568795"/>
          </a:xfrm>
          <a:prstGeom prst="rect">
            <a:avLst/>
          </a:prstGeom>
          <a:ln w="28575" cmpd="sng">
            <a:solidFill>
              <a:srgbClr val="004999"/>
            </a:solidFill>
          </a:ln>
        </p:spPr>
      </p:pic>
    </p:spTree>
    <p:extLst>
      <p:ext uri="{BB962C8B-B14F-4D97-AF65-F5344CB8AC3E}">
        <p14:creationId xmlns:p14="http://schemas.microsoft.com/office/powerpoint/2010/main" val="2040384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bwMode="auto">
          <a:xfrm>
            <a:off x="914400" y="268038"/>
            <a:ext cx="10363200" cy="928688"/>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12559" tIns="56279" rIns="112559" bIns="56279" numCol="1" anchor="t" anchorCtr="0" compatLnSpc="1">
            <a:prstTxWarp prst="textNoShape">
              <a:avLst/>
            </a:prstTxWarp>
          </a:bodyPr>
          <a:lstStyle/>
          <a:p>
            <a:r>
              <a:rPr lang="en-GB" sz="4400" dirty="0">
                <a:solidFill>
                  <a:srgbClr val="7030A0"/>
                </a:solidFill>
                <a:latin typeface="Calibri" charset="0"/>
                <a:cs typeface="Calibri" charset="0"/>
              </a:rPr>
              <a:t>Design</a:t>
            </a:r>
          </a:p>
        </p:txBody>
      </p:sp>
      <p:pic>
        <p:nvPicPr>
          <p:cNvPr id="4" name="Picture 3">
            <a:extLst>
              <a:ext uri="{FF2B5EF4-FFF2-40B4-BE49-F238E27FC236}">
                <a16:creationId xmlns:a16="http://schemas.microsoft.com/office/drawing/2014/main" id="{573BBC03-5A24-490A-9C9C-E246296D0C6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42887" y="1729038"/>
            <a:ext cx="6591963" cy="3707979"/>
          </a:xfrm>
          <a:prstGeom prst="rect">
            <a:avLst/>
          </a:prstGeom>
        </p:spPr>
      </p:pic>
      <p:pic>
        <p:nvPicPr>
          <p:cNvPr id="3" name="Picture 2">
            <a:extLst>
              <a:ext uri="{FF2B5EF4-FFF2-40B4-BE49-F238E27FC236}">
                <a16:creationId xmlns:a16="http://schemas.microsoft.com/office/drawing/2014/main" id="{569A25A6-C2CD-4875-94D4-2192DD8A7B3A}"/>
              </a:ext>
            </a:extLst>
          </p:cNvPr>
          <p:cNvPicPr>
            <a:picLocks noChangeAspect="1"/>
          </p:cNvPicPr>
          <p:nvPr/>
        </p:nvPicPr>
        <p:blipFill>
          <a:blip r:embed="rId4"/>
          <a:stretch>
            <a:fillRect/>
          </a:stretch>
        </p:blipFill>
        <p:spPr>
          <a:xfrm>
            <a:off x="128587" y="1543630"/>
            <a:ext cx="5357813" cy="4078796"/>
          </a:xfrm>
          <a:prstGeom prst="rect">
            <a:avLst/>
          </a:prstGeom>
        </p:spPr>
      </p:pic>
    </p:spTree>
    <p:extLst>
      <p:ext uri="{BB962C8B-B14F-4D97-AF65-F5344CB8AC3E}">
        <p14:creationId xmlns:p14="http://schemas.microsoft.com/office/powerpoint/2010/main" val="523977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bwMode="auto">
          <a:xfrm>
            <a:off x="914400" y="268038"/>
            <a:ext cx="10363200" cy="928688"/>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12559" tIns="56279" rIns="112559" bIns="56279" numCol="1" anchor="t" anchorCtr="0" compatLnSpc="1">
            <a:prstTxWarp prst="textNoShape">
              <a:avLst/>
            </a:prstTxWarp>
          </a:bodyPr>
          <a:lstStyle/>
          <a:p>
            <a:r>
              <a:rPr lang="en-GB" sz="4400" dirty="0">
                <a:solidFill>
                  <a:srgbClr val="7030A0"/>
                </a:solidFill>
                <a:latin typeface="Calibri" charset="0"/>
                <a:cs typeface="Calibri" charset="0"/>
              </a:rPr>
              <a:t>Unsuitable Materials</a:t>
            </a:r>
          </a:p>
        </p:txBody>
      </p:sp>
      <p:pic>
        <p:nvPicPr>
          <p:cNvPr id="5" name="Picture 4">
            <a:extLst>
              <a:ext uri="{FF2B5EF4-FFF2-40B4-BE49-F238E27FC236}">
                <a16:creationId xmlns:a16="http://schemas.microsoft.com/office/drawing/2014/main" id="{1A33166E-F7B5-474C-87D5-BBAC2A44BC47}"/>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426875" y="1738286"/>
            <a:ext cx="4316514" cy="3162327"/>
          </a:xfrm>
          <a:prstGeom prst="rect">
            <a:avLst/>
          </a:prstGeom>
          <a:ln w="28575" cmpd="sng">
            <a:solidFill>
              <a:srgbClr val="004999"/>
            </a:solidFill>
          </a:ln>
        </p:spPr>
      </p:pic>
      <p:pic>
        <p:nvPicPr>
          <p:cNvPr id="8" name="Picture 7">
            <a:extLst>
              <a:ext uri="{FF2B5EF4-FFF2-40B4-BE49-F238E27FC236}">
                <a16:creationId xmlns:a16="http://schemas.microsoft.com/office/drawing/2014/main" id="{C1DFA053-263D-4508-9246-8123E4651051}"/>
              </a:ext>
            </a:extLst>
          </p:cNvPr>
          <p:cNvPicPr>
            <a:picLocks noChangeAspect="1"/>
          </p:cNvPicPr>
          <p:nvPr/>
        </p:nvPicPr>
        <p:blipFill>
          <a:blip r:embed="rId5"/>
          <a:stretch>
            <a:fillRect/>
          </a:stretch>
        </p:blipFill>
        <p:spPr>
          <a:xfrm>
            <a:off x="4982228" y="1738286"/>
            <a:ext cx="2261975" cy="3821008"/>
          </a:xfrm>
          <a:prstGeom prst="rect">
            <a:avLst/>
          </a:prstGeom>
          <a:ln w="28575" cmpd="sng">
            <a:solidFill>
              <a:srgbClr val="004999"/>
            </a:solidFill>
          </a:ln>
        </p:spPr>
      </p:pic>
      <p:pic>
        <p:nvPicPr>
          <p:cNvPr id="9" name="Picture 11" descr="C:\Users\HCF\AppData\Local\Microsoft\Windows\Temporary Internet Files\Content.Outlook\AKXJLX0B\Selbstschlußventil 1.JPG">
            <a:extLst>
              <a:ext uri="{FF2B5EF4-FFF2-40B4-BE49-F238E27FC236}">
                <a16:creationId xmlns:a16="http://schemas.microsoft.com/office/drawing/2014/main" id="{8BD64091-EB8D-4C2E-83C8-45CE359E6FBF}"/>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7483042" y="1738286"/>
            <a:ext cx="4587114" cy="3162327"/>
          </a:xfrm>
          <a:prstGeom prst="rect">
            <a:avLst/>
          </a:prstGeom>
          <a:noFill/>
          <a:ln w="28575" cmpd="sng">
            <a:solidFill>
              <a:srgbClr val="004999"/>
            </a:solidFill>
            <a:miter lim="800000"/>
            <a:headEnd/>
            <a:tailEnd/>
          </a:ln>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927957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bwMode="auto">
          <a:xfrm>
            <a:off x="914400" y="268038"/>
            <a:ext cx="10363200" cy="928688"/>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12559" tIns="56279" rIns="112559" bIns="56279" numCol="1" anchor="t" anchorCtr="0" compatLnSpc="1">
            <a:prstTxWarp prst="textNoShape">
              <a:avLst/>
            </a:prstTxWarp>
          </a:bodyPr>
          <a:lstStyle/>
          <a:p>
            <a:r>
              <a:rPr lang="en-GB" sz="4400" dirty="0">
                <a:solidFill>
                  <a:srgbClr val="7030A0"/>
                </a:solidFill>
                <a:latin typeface="Calibri" charset="0"/>
                <a:cs typeface="Calibri" charset="0"/>
              </a:rPr>
              <a:t>Controls</a:t>
            </a:r>
          </a:p>
        </p:txBody>
      </p:sp>
      <p:sp>
        <p:nvSpPr>
          <p:cNvPr id="19458" name="Rectangle 3"/>
          <p:cNvSpPr>
            <a:spLocks noGrp="1" noChangeArrowheads="1"/>
          </p:cNvSpPr>
          <p:nvPr>
            <p:ph idx="1"/>
          </p:nvPr>
        </p:nvSpPr>
        <p:spPr bwMode="auto">
          <a:xfrm>
            <a:off x="864906" y="1968451"/>
            <a:ext cx="10462187" cy="3283927"/>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12559" tIns="56279" rIns="112559" bIns="56279" numCol="1" anchor="t" anchorCtr="0" compatLnSpc="1">
            <a:prstTxWarp prst="textNoShape">
              <a:avLst/>
            </a:prstTxWarp>
          </a:bodyPr>
          <a:lstStyle/>
          <a:p>
            <a:pPr>
              <a:lnSpc>
                <a:spcPct val="100000"/>
              </a:lnSpc>
            </a:pPr>
            <a:r>
              <a:rPr lang="en-GB" sz="2933" dirty="0">
                <a:solidFill>
                  <a:srgbClr val="92D050"/>
                </a:solidFill>
                <a:latin typeface="Calibri" charset="0"/>
                <a:cs typeface="Calibri" charset="0"/>
              </a:rPr>
              <a:t>Uncontrolled temperatures/chemicals</a:t>
            </a:r>
          </a:p>
          <a:p>
            <a:pPr>
              <a:lnSpc>
                <a:spcPct val="100000"/>
              </a:lnSpc>
            </a:pPr>
            <a:r>
              <a:rPr lang="en-GB" sz="2933" dirty="0">
                <a:solidFill>
                  <a:srgbClr val="92D050"/>
                </a:solidFill>
                <a:latin typeface="Calibri" charset="0"/>
                <a:cs typeface="Calibri" charset="0"/>
              </a:rPr>
              <a:t>Stagnation of water – </a:t>
            </a:r>
            <a:r>
              <a:rPr lang="en-GB" sz="2933" dirty="0" err="1">
                <a:solidFill>
                  <a:srgbClr val="92D050"/>
                </a:solidFill>
                <a:latin typeface="Calibri" charset="0"/>
                <a:cs typeface="Calibri" charset="0"/>
              </a:rPr>
              <a:t>deadlegs</a:t>
            </a:r>
            <a:endParaRPr lang="en-GB" sz="2933" dirty="0">
              <a:solidFill>
                <a:srgbClr val="92D050"/>
              </a:solidFill>
              <a:latin typeface="Calibri" charset="0"/>
              <a:cs typeface="Calibri" charset="0"/>
            </a:endParaRPr>
          </a:p>
          <a:p>
            <a:pPr>
              <a:lnSpc>
                <a:spcPct val="100000"/>
              </a:lnSpc>
            </a:pPr>
            <a:r>
              <a:rPr lang="en-GB" sz="2933" dirty="0">
                <a:solidFill>
                  <a:srgbClr val="92D050"/>
                </a:solidFill>
                <a:latin typeface="Calibri" charset="0"/>
                <a:cs typeface="Calibri" charset="0"/>
              </a:rPr>
              <a:t>Stagnation of water – low outlet use</a:t>
            </a:r>
          </a:p>
          <a:p>
            <a:pPr>
              <a:lnSpc>
                <a:spcPct val="100000"/>
              </a:lnSpc>
            </a:pPr>
            <a:r>
              <a:rPr lang="en-GB" sz="2933" dirty="0">
                <a:solidFill>
                  <a:srgbClr val="92D050"/>
                </a:solidFill>
                <a:latin typeface="Calibri" charset="0"/>
                <a:cs typeface="Calibri" charset="0"/>
              </a:rPr>
              <a:t>Poor hygiene or cleaning at points of use</a:t>
            </a:r>
          </a:p>
          <a:p>
            <a:pPr>
              <a:lnSpc>
                <a:spcPct val="100000"/>
              </a:lnSpc>
            </a:pPr>
            <a:endParaRPr lang="en-GB" sz="2933" dirty="0">
              <a:solidFill>
                <a:srgbClr val="92D050"/>
              </a:solidFill>
              <a:latin typeface="Calibri" charset="0"/>
              <a:cs typeface="Calibri" charset="0"/>
            </a:endParaRPr>
          </a:p>
        </p:txBody>
      </p:sp>
      <p:pic>
        <p:nvPicPr>
          <p:cNvPr id="8" name="Picture 7" descr="A room with a sink and a mirror&#10;&#10;Description automatically generated">
            <a:extLst>
              <a:ext uri="{FF2B5EF4-FFF2-40B4-BE49-F238E27FC236}">
                <a16:creationId xmlns:a16="http://schemas.microsoft.com/office/drawing/2014/main" id="{95AE489E-6023-4C2B-9630-81B114C046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7227376" y="1840360"/>
            <a:ext cx="6181800" cy="3477264"/>
          </a:xfrm>
          <a:prstGeom prst="rect">
            <a:avLst/>
          </a:prstGeom>
        </p:spPr>
      </p:pic>
    </p:spTree>
    <p:extLst>
      <p:ext uri="{BB962C8B-B14F-4D97-AF65-F5344CB8AC3E}">
        <p14:creationId xmlns:p14="http://schemas.microsoft.com/office/powerpoint/2010/main" val="1446316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ctrTitle"/>
          </p:nvPr>
        </p:nvSpPr>
        <p:spPr bwMode="auto">
          <a:xfrm>
            <a:off x="387190" y="919290"/>
            <a:ext cx="11617289" cy="1578991"/>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4419" tIns="42211" rIns="84419" bIns="42211" numCol="1" anchor="t" anchorCtr="0" compatLnSpc="1">
            <a:prstTxWarp prst="textNoShape">
              <a:avLst/>
            </a:prstTxWarp>
          </a:bodyPr>
          <a:lstStyle/>
          <a:p>
            <a:r>
              <a:rPr lang="en-GB" sz="4400" dirty="0">
                <a:solidFill>
                  <a:srgbClr val="7030A0"/>
                </a:solidFill>
                <a:latin typeface="Calibri" charset="0"/>
                <a:cs typeface="Calibri" charset="0"/>
              </a:rPr>
              <a:t>Transmission</a:t>
            </a:r>
          </a:p>
        </p:txBody>
      </p:sp>
      <p:pic>
        <p:nvPicPr>
          <p:cNvPr id="5" name="Picture 1"/>
          <p:cNvPicPr>
            <a:picLocks noChangeAspect="1"/>
          </p:cNvPicPr>
          <p:nvPr/>
        </p:nvPicPr>
        <p:blipFill>
          <a:blip r:embed="rId3" cstate="email">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bwMode="auto">
          <a:xfrm>
            <a:off x="3824474" y="1962848"/>
            <a:ext cx="4543051" cy="3928769"/>
          </a:xfrm>
          <a:prstGeom prst="rect">
            <a:avLst/>
          </a:prstGeom>
          <a:noFill/>
          <a:ln w="28575" cmpd="sng">
            <a:solidFill>
              <a:srgbClr val="004999"/>
            </a:solid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406239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ctrTitle"/>
          </p:nvPr>
        </p:nvSpPr>
        <p:spPr bwMode="auto">
          <a:xfrm>
            <a:off x="281684" y="164638"/>
            <a:ext cx="11617289" cy="1578991"/>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4419" tIns="42211" rIns="84419" bIns="42211" numCol="1" anchor="t" anchorCtr="0" compatLnSpc="1">
            <a:prstTxWarp prst="textNoShape">
              <a:avLst/>
            </a:prstTxWarp>
          </a:bodyPr>
          <a:lstStyle/>
          <a:p>
            <a:r>
              <a:rPr lang="en-GB" sz="4400" dirty="0">
                <a:solidFill>
                  <a:srgbClr val="7030A0"/>
                </a:solidFill>
                <a:latin typeface="Calibri" charset="0"/>
                <a:cs typeface="Calibri" charset="0"/>
              </a:rPr>
              <a:t>Inhalation</a:t>
            </a:r>
          </a:p>
        </p:txBody>
      </p:sp>
      <p:pic>
        <p:nvPicPr>
          <p:cNvPr id="6" name="Picture 5">
            <a:extLst>
              <a:ext uri="{FF2B5EF4-FFF2-40B4-BE49-F238E27FC236}">
                <a16:creationId xmlns:a16="http://schemas.microsoft.com/office/drawing/2014/main" id="{FC2F1624-B37F-4E8E-BE58-B690094C175D}"/>
              </a:ext>
            </a:extLst>
          </p:cNvPr>
          <p:cNvPicPr>
            <a:picLocks noChangeAspect="1"/>
          </p:cNvPicPr>
          <p:nvPr/>
        </p:nvPicPr>
        <p:blipFill>
          <a:blip r:embed="rId3"/>
          <a:stretch>
            <a:fillRect/>
          </a:stretch>
        </p:blipFill>
        <p:spPr>
          <a:xfrm>
            <a:off x="670602" y="954133"/>
            <a:ext cx="4638675" cy="5334000"/>
          </a:xfrm>
          <a:prstGeom prst="rect">
            <a:avLst/>
          </a:prstGeom>
        </p:spPr>
      </p:pic>
      <p:pic>
        <p:nvPicPr>
          <p:cNvPr id="9" name="Picture 8">
            <a:extLst>
              <a:ext uri="{FF2B5EF4-FFF2-40B4-BE49-F238E27FC236}">
                <a16:creationId xmlns:a16="http://schemas.microsoft.com/office/drawing/2014/main" id="{907175C2-6ED8-4644-A0E3-3DF07E397FE9}"/>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rot="5400000">
            <a:off x="5458061" y="2050473"/>
            <a:ext cx="5349150" cy="3126171"/>
          </a:xfrm>
          <a:prstGeom prst="rect">
            <a:avLst/>
          </a:prstGeom>
        </p:spPr>
      </p:pic>
    </p:spTree>
    <p:extLst>
      <p:ext uri="{BB962C8B-B14F-4D97-AF65-F5344CB8AC3E}">
        <p14:creationId xmlns:p14="http://schemas.microsoft.com/office/powerpoint/2010/main" val="1588596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40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ctrTitle"/>
          </p:nvPr>
        </p:nvSpPr>
        <p:spPr bwMode="auto">
          <a:xfrm>
            <a:off x="287355" y="553252"/>
            <a:ext cx="11617289" cy="1578991"/>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4419" tIns="42211" rIns="84419" bIns="42211" numCol="1" anchor="t" anchorCtr="0" compatLnSpc="1">
            <a:prstTxWarp prst="textNoShape">
              <a:avLst/>
            </a:prstTxWarp>
          </a:bodyPr>
          <a:lstStyle/>
          <a:p>
            <a:r>
              <a:rPr lang="en-GB" sz="4400" dirty="0">
                <a:solidFill>
                  <a:srgbClr val="7030A0"/>
                </a:solidFill>
                <a:latin typeface="Calibri" charset="0"/>
                <a:cs typeface="Calibri" charset="0"/>
              </a:rPr>
              <a:t>Ingestion</a:t>
            </a:r>
          </a:p>
        </p:txBody>
      </p:sp>
      <p:sp>
        <p:nvSpPr>
          <p:cNvPr id="8" name="Rectangle 7">
            <a:extLst>
              <a:ext uri="{FF2B5EF4-FFF2-40B4-BE49-F238E27FC236}">
                <a16:creationId xmlns:a16="http://schemas.microsoft.com/office/drawing/2014/main" id="{C29C5C6F-2927-490F-888D-0AE6B795EB7E}"/>
              </a:ext>
            </a:extLst>
          </p:cNvPr>
          <p:cNvSpPr/>
          <p:nvPr/>
        </p:nvSpPr>
        <p:spPr>
          <a:xfrm>
            <a:off x="320359" y="6059249"/>
            <a:ext cx="11344260" cy="330684"/>
          </a:xfrm>
          <a:prstGeom prst="rect">
            <a:avLst/>
          </a:prstGeom>
        </p:spPr>
        <p:txBody>
          <a:bodyPr wrap="square" lIns="103900" tIns="51951" rIns="103900" bIns="51951">
            <a:spAutoFit/>
          </a:bodyPr>
          <a:lstStyle/>
          <a:p>
            <a:r>
              <a:rPr lang="en-GB" sz="1467" i="1" dirty="0">
                <a:solidFill>
                  <a:srgbClr val="7030A0"/>
                </a:solidFill>
                <a:latin typeface="Calibri" panose="020F0502020204030204" pitchFamily="34" charset="0"/>
                <a:cs typeface="Calibri" panose="020F0502020204030204" pitchFamily="34" charset="0"/>
              </a:rPr>
              <a:t>Image kind permission of  </a:t>
            </a:r>
            <a:r>
              <a:rPr lang="en-GB" sz="1467" i="1" dirty="0" err="1">
                <a:solidFill>
                  <a:srgbClr val="7030A0"/>
                </a:solidFill>
                <a:latin typeface="Calibri" panose="020F0502020204030204" pitchFamily="34" charset="0"/>
                <a:cs typeface="Calibri" panose="020F0502020204030204" pitchFamily="34" charset="0"/>
              </a:rPr>
              <a:t>de:Benutzer:Alex</a:t>
            </a:r>
            <a:r>
              <a:rPr lang="en-GB" sz="1467" i="1" dirty="0">
                <a:solidFill>
                  <a:srgbClr val="7030A0"/>
                </a:solidFill>
                <a:latin typeface="Calibri" panose="020F0502020204030204" pitchFamily="34" charset="0"/>
                <a:cs typeface="Calibri" panose="020F0502020204030204" pitchFamily="34" charset="0"/>
              </a:rPr>
              <a:t> </a:t>
            </a:r>
            <a:r>
              <a:rPr lang="en-GB" sz="1467" i="1" dirty="0" err="1">
                <a:solidFill>
                  <a:srgbClr val="7030A0"/>
                </a:solidFill>
                <a:latin typeface="Calibri" panose="020F0502020204030204" pitchFamily="34" charset="0"/>
                <a:cs typeface="Calibri" panose="020F0502020204030204" pitchFamily="34" charset="0"/>
              </a:rPr>
              <a:t>Anlicker</a:t>
            </a:r>
            <a:r>
              <a:rPr lang="en-GB" sz="1467" i="1" dirty="0">
                <a:solidFill>
                  <a:srgbClr val="7030A0"/>
                </a:solidFill>
                <a:latin typeface="Calibri" panose="020F0502020204030204" pitchFamily="34" charset="0"/>
                <a:cs typeface="Calibri" panose="020F0502020204030204" pitchFamily="34" charset="0"/>
              </a:rPr>
              <a:t> </a:t>
            </a:r>
          </a:p>
        </p:txBody>
      </p:sp>
      <p:pic>
        <p:nvPicPr>
          <p:cNvPr id="7" name="Picture 6" descr="A picture containing indoor, wall, vase, sitting&#10;&#10;Description automatically generated">
            <a:extLst>
              <a:ext uri="{FF2B5EF4-FFF2-40B4-BE49-F238E27FC236}">
                <a16:creationId xmlns:a16="http://schemas.microsoft.com/office/drawing/2014/main" id="{523924C3-C199-4BA8-89BB-2423D5DFB18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19047" y="553252"/>
            <a:ext cx="3613802" cy="5420704"/>
          </a:xfrm>
          <a:prstGeom prst="rect">
            <a:avLst/>
          </a:prstGeom>
        </p:spPr>
      </p:pic>
      <p:pic>
        <p:nvPicPr>
          <p:cNvPr id="6" name="Picture 5">
            <a:extLst>
              <a:ext uri="{FF2B5EF4-FFF2-40B4-BE49-F238E27FC236}">
                <a16:creationId xmlns:a16="http://schemas.microsoft.com/office/drawing/2014/main" id="{5B095903-C65A-4E63-A635-BBD9DB0633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05888" y="1488725"/>
            <a:ext cx="6898756" cy="3880550"/>
          </a:xfrm>
          <a:prstGeom prst="rect">
            <a:avLst/>
          </a:prstGeom>
        </p:spPr>
      </p:pic>
      <p:sp>
        <p:nvSpPr>
          <p:cNvPr id="2" name="TextBox 1">
            <a:extLst>
              <a:ext uri="{FF2B5EF4-FFF2-40B4-BE49-F238E27FC236}">
                <a16:creationId xmlns:a16="http://schemas.microsoft.com/office/drawing/2014/main" id="{FF87F188-A499-49D7-8194-86C07BD0F115}"/>
              </a:ext>
            </a:extLst>
          </p:cNvPr>
          <p:cNvSpPr txBox="1"/>
          <p:nvPr/>
        </p:nvSpPr>
        <p:spPr>
          <a:xfrm>
            <a:off x="5825706" y="4850772"/>
            <a:ext cx="4198188" cy="584775"/>
          </a:xfrm>
          <a:prstGeom prst="rect">
            <a:avLst/>
          </a:prstGeom>
          <a:noFill/>
        </p:spPr>
        <p:txBody>
          <a:bodyPr wrap="square" rtlCol="0">
            <a:spAutoFit/>
          </a:bodyPr>
          <a:lstStyle/>
          <a:p>
            <a:r>
              <a:rPr lang="en-GB" sz="3200" dirty="0">
                <a:solidFill>
                  <a:srgbClr val="7030A0"/>
                </a:solidFill>
              </a:rPr>
              <a:t>Water Cooler</a:t>
            </a:r>
          </a:p>
        </p:txBody>
      </p:sp>
    </p:spTree>
    <p:extLst>
      <p:ext uri="{BB962C8B-B14F-4D97-AF65-F5344CB8AC3E}">
        <p14:creationId xmlns:p14="http://schemas.microsoft.com/office/powerpoint/2010/main" val="939109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698949F-8DE1-4FE6-8195-40B92A97F22E}"/>
              </a:ext>
            </a:extLst>
          </p:cNvPr>
          <p:cNvPicPr>
            <a:picLocks noChangeAspect="1"/>
          </p:cNvPicPr>
          <p:nvPr/>
        </p:nvPicPr>
        <p:blipFill>
          <a:blip r:embed="rId3"/>
          <a:stretch>
            <a:fillRect/>
          </a:stretch>
        </p:blipFill>
        <p:spPr>
          <a:xfrm>
            <a:off x="3109496" y="333554"/>
            <a:ext cx="5973008" cy="5973008"/>
          </a:xfrm>
          <a:prstGeom prst="rect">
            <a:avLst/>
          </a:prstGeom>
        </p:spPr>
      </p:pic>
    </p:spTree>
    <p:extLst>
      <p:ext uri="{BB962C8B-B14F-4D97-AF65-F5344CB8AC3E}">
        <p14:creationId xmlns:p14="http://schemas.microsoft.com/office/powerpoint/2010/main" val="1140611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ctrTitle"/>
          </p:nvPr>
        </p:nvSpPr>
        <p:spPr bwMode="auto">
          <a:xfrm>
            <a:off x="279426" y="438096"/>
            <a:ext cx="11617289" cy="1578991"/>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4419" tIns="42211" rIns="84419" bIns="42211" numCol="1" anchor="t" anchorCtr="0" compatLnSpc="1">
            <a:prstTxWarp prst="textNoShape">
              <a:avLst/>
            </a:prstTxWarp>
          </a:bodyPr>
          <a:lstStyle/>
          <a:p>
            <a:r>
              <a:rPr lang="en-GB" sz="4400" dirty="0">
                <a:solidFill>
                  <a:srgbClr val="7030A0"/>
                </a:solidFill>
                <a:latin typeface="Calibri" charset="0"/>
                <a:cs typeface="Calibri" charset="0"/>
              </a:rPr>
              <a:t>Contact</a:t>
            </a:r>
          </a:p>
        </p:txBody>
      </p:sp>
      <p:pic>
        <p:nvPicPr>
          <p:cNvPr id="3" name="Picture 2">
            <a:extLst>
              <a:ext uri="{FF2B5EF4-FFF2-40B4-BE49-F238E27FC236}">
                <a16:creationId xmlns:a16="http://schemas.microsoft.com/office/drawing/2014/main" id="{CECB296E-245A-488B-9CA3-A08D3C88FD43}"/>
              </a:ext>
            </a:extLst>
          </p:cNvPr>
          <p:cNvPicPr>
            <a:picLocks noChangeAspect="1"/>
          </p:cNvPicPr>
          <p:nvPr/>
        </p:nvPicPr>
        <p:blipFill>
          <a:blip r:embed="rId3"/>
          <a:stretch>
            <a:fillRect/>
          </a:stretch>
        </p:blipFill>
        <p:spPr>
          <a:xfrm>
            <a:off x="3625294" y="1171575"/>
            <a:ext cx="4941412" cy="5686425"/>
          </a:xfrm>
          <a:prstGeom prst="rect">
            <a:avLst/>
          </a:prstGeom>
        </p:spPr>
      </p:pic>
    </p:spTree>
    <p:extLst>
      <p:ext uri="{BB962C8B-B14F-4D97-AF65-F5344CB8AC3E}">
        <p14:creationId xmlns:p14="http://schemas.microsoft.com/office/powerpoint/2010/main" val="3061129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ctrTitle"/>
          </p:nvPr>
        </p:nvSpPr>
        <p:spPr bwMode="auto">
          <a:xfrm>
            <a:off x="387190" y="919290"/>
            <a:ext cx="11617289" cy="1578991"/>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4419" tIns="42211" rIns="84419" bIns="42211" numCol="1" anchor="t" anchorCtr="0" compatLnSpc="1">
            <a:prstTxWarp prst="textNoShape">
              <a:avLst/>
            </a:prstTxWarp>
          </a:bodyPr>
          <a:lstStyle/>
          <a:p>
            <a:r>
              <a:rPr lang="en-GB" sz="4400" dirty="0">
                <a:solidFill>
                  <a:srgbClr val="7030A0"/>
                </a:solidFill>
                <a:latin typeface="Calibri" charset="0"/>
                <a:cs typeface="Calibri" charset="0"/>
              </a:rPr>
              <a:t>Exposure</a:t>
            </a:r>
          </a:p>
        </p:txBody>
      </p:sp>
      <p:pic>
        <p:nvPicPr>
          <p:cNvPr id="5" name="Picture 1"/>
          <p:cNvPicPr>
            <a:picLocks noChangeAspect="1"/>
          </p:cNvPicPr>
          <p:nvPr/>
        </p:nvPicPr>
        <p:blipFill>
          <a:blip r:embed="rId3" cstate="email">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bwMode="auto">
          <a:xfrm>
            <a:off x="3824474" y="1962848"/>
            <a:ext cx="4543051" cy="3928769"/>
          </a:xfrm>
          <a:prstGeom prst="rect">
            <a:avLst/>
          </a:prstGeom>
          <a:noFill/>
          <a:ln w="28575" cmpd="sng">
            <a:solidFill>
              <a:srgbClr val="004999"/>
            </a:solid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923142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bwMode="auto">
          <a:xfrm>
            <a:off x="914400" y="377757"/>
            <a:ext cx="10363200" cy="928688"/>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12559" tIns="56279" rIns="112559" bIns="56279" numCol="1" anchor="t" anchorCtr="0" compatLnSpc="1">
            <a:prstTxWarp prst="textNoShape">
              <a:avLst/>
            </a:prstTxWarp>
          </a:bodyPr>
          <a:lstStyle/>
          <a:p>
            <a:r>
              <a:rPr lang="en-GB" sz="4400" dirty="0">
                <a:solidFill>
                  <a:srgbClr val="7030A0"/>
                </a:solidFill>
                <a:latin typeface="Calibri" charset="0"/>
                <a:cs typeface="Calibri" charset="0"/>
              </a:rPr>
              <a:t>Blockage &amp; Splashing</a:t>
            </a:r>
          </a:p>
        </p:txBody>
      </p:sp>
      <p:sp>
        <p:nvSpPr>
          <p:cNvPr id="19458" name="Rectangle 3"/>
          <p:cNvSpPr>
            <a:spLocks noGrp="1" noChangeArrowheads="1"/>
          </p:cNvSpPr>
          <p:nvPr>
            <p:ph idx="1"/>
          </p:nvPr>
        </p:nvSpPr>
        <p:spPr bwMode="auto">
          <a:xfrm>
            <a:off x="914400" y="1801916"/>
            <a:ext cx="10363200" cy="1393059"/>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12559" tIns="56279" rIns="112559" bIns="56279" numCol="1" anchor="t" anchorCtr="0" compatLnSpc="1">
            <a:prstTxWarp prst="textNoShape">
              <a:avLst/>
            </a:prstTxWarp>
          </a:bodyPr>
          <a:lstStyle/>
          <a:p>
            <a:endParaRPr lang="en-GB" dirty="0">
              <a:latin typeface="Calibri" charset="0"/>
              <a:cs typeface="Calibri" charset="0"/>
            </a:endParaRPr>
          </a:p>
          <a:p>
            <a:pPr marL="0" indent="0" algn="ctr">
              <a:buNone/>
            </a:pPr>
            <a:endParaRPr lang="en-GB" dirty="0">
              <a:latin typeface="Calibri" charset="0"/>
              <a:cs typeface="Calibri" charset="0"/>
            </a:endParaRPr>
          </a:p>
        </p:txBody>
      </p:sp>
      <p:pic>
        <p:nvPicPr>
          <p:cNvPr id="10" name="Picture 9" descr="A picture containing wall, indoor, vessel, bathroom&#10;&#10;Description automatically generated">
            <a:extLst>
              <a:ext uri="{FF2B5EF4-FFF2-40B4-BE49-F238E27FC236}">
                <a16:creationId xmlns:a16="http://schemas.microsoft.com/office/drawing/2014/main" id="{507D0A45-56F8-4AF7-A9F4-C7B5B37941CA}"/>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503194" y="1306445"/>
            <a:ext cx="3512344" cy="4967955"/>
          </a:xfrm>
          <a:prstGeom prst="rect">
            <a:avLst/>
          </a:prstGeom>
        </p:spPr>
      </p:pic>
      <p:pic>
        <p:nvPicPr>
          <p:cNvPr id="11" name="Picture 10">
            <a:extLst>
              <a:ext uri="{FF2B5EF4-FFF2-40B4-BE49-F238E27FC236}">
                <a16:creationId xmlns:a16="http://schemas.microsoft.com/office/drawing/2014/main" id="{7A040B4C-B7F6-430C-8BAD-191DBABD8225}"/>
              </a:ext>
            </a:extLst>
          </p:cNvPr>
          <p:cNvPicPr>
            <a:picLocks noChangeAspect="1"/>
          </p:cNvPicPr>
          <p:nvPr/>
        </p:nvPicPr>
        <p:blipFill>
          <a:blip r:embed="rId4"/>
          <a:stretch>
            <a:fillRect/>
          </a:stretch>
        </p:blipFill>
        <p:spPr>
          <a:xfrm>
            <a:off x="842961" y="1297904"/>
            <a:ext cx="5354895" cy="4976496"/>
          </a:xfrm>
          <a:prstGeom prst="rect">
            <a:avLst/>
          </a:prstGeom>
        </p:spPr>
      </p:pic>
    </p:spTree>
    <p:extLst>
      <p:ext uri="{BB962C8B-B14F-4D97-AF65-F5344CB8AC3E}">
        <p14:creationId xmlns:p14="http://schemas.microsoft.com/office/powerpoint/2010/main" val="2326354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ctrTitle"/>
          </p:nvPr>
        </p:nvSpPr>
        <p:spPr bwMode="auto">
          <a:xfrm>
            <a:off x="387190" y="919290"/>
            <a:ext cx="11617289" cy="1578991"/>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4419" tIns="42211" rIns="84419" bIns="42211" numCol="1" anchor="t" anchorCtr="0" compatLnSpc="1">
            <a:prstTxWarp prst="textNoShape">
              <a:avLst/>
            </a:prstTxWarp>
          </a:bodyPr>
          <a:lstStyle/>
          <a:p>
            <a:r>
              <a:rPr lang="en-GB" sz="4400" dirty="0">
                <a:solidFill>
                  <a:srgbClr val="7030A0"/>
                </a:solidFill>
                <a:latin typeface="Calibri" charset="0"/>
                <a:cs typeface="Calibri" charset="0"/>
              </a:rPr>
              <a:t>Susceptibility</a:t>
            </a:r>
          </a:p>
        </p:txBody>
      </p:sp>
      <p:pic>
        <p:nvPicPr>
          <p:cNvPr id="5" name="Picture 1"/>
          <p:cNvPicPr>
            <a:picLocks noChangeAspect="1"/>
          </p:cNvPicPr>
          <p:nvPr/>
        </p:nvPicPr>
        <p:blipFill>
          <a:blip r:embed="rId3" cstate="email">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bwMode="auto">
          <a:xfrm>
            <a:off x="3824474" y="1962848"/>
            <a:ext cx="4543051" cy="3928769"/>
          </a:xfrm>
          <a:prstGeom prst="rect">
            <a:avLst/>
          </a:prstGeom>
          <a:noFill/>
          <a:ln w="28575" cmpd="sng">
            <a:solidFill>
              <a:srgbClr val="004999"/>
            </a:solid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091609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bwMode="auto">
          <a:xfrm>
            <a:off x="914400" y="981753"/>
            <a:ext cx="10363200" cy="928688"/>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12559" tIns="56279" rIns="112559" bIns="56279" numCol="1" anchor="t" anchorCtr="0" compatLnSpc="1">
            <a:prstTxWarp prst="textNoShape">
              <a:avLst/>
            </a:prstTxWarp>
          </a:bodyPr>
          <a:lstStyle/>
          <a:p>
            <a:r>
              <a:rPr lang="en-GB" sz="4400" dirty="0">
                <a:solidFill>
                  <a:srgbClr val="7030A0"/>
                </a:solidFill>
                <a:latin typeface="Calibri" charset="0"/>
                <a:cs typeface="Calibri" charset="0"/>
              </a:rPr>
              <a:t>Susceptibility</a:t>
            </a:r>
          </a:p>
        </p:txBody>
      </p:sp>
      <p:sp>
        <p:nvSpPr>
          <p:cNvPr id="19458" name="Rectangle 3"/>
          <p:cNvSpPr>
            <a:spLocks noGrp="1" noChangeArrowheads="1"/>
          </p:cNvSpPr>
          <p:nvPr>
            <p:ph idx="1"/>
          </p:nvPr>
        </p:nvSpPr>
        <p:spPr bwMode="auto">
          <a:xfrm>
            <a:off x="737694" y="2279451"/>
            <a:ext cx="4704521" cy="2825972"/>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12559" tIns="56279" rIns="112559" bIns="56279" numCol="1" anchor="t" anchorCtr="0" compatLnSpc="1">
            <a:prstTxWarp prst="textNoShape">
              <a:avLst/>
            </a:prstTxWarp>
          </a:bodyPr>
          <a:lstStyle/>
          <a:p>
            <a:pPr marL="0" indent="0">
              <a:buNone/>
            </a:pPr>
            <a:r>
              <a:rPr lang="en-GB" sz="2933" dirty="0">
                <a:solidFill>
                  <a:srgbClr val="92D050"/>
                </a:solidFill>
                <a:latin typeface="Calibri" charset="0"/>
                <a:cs typeface="Calibri" charset="0"/>
              </a:rPr>
              <a:t>Health Risk</a:t>
            </a:r>
          </a:p>
          <a:p>
            <a:pPr>
              <a:lnSpc>
                <a:spcPct val="100000"/>
              </a:lnSpc>
            </a:pPr>
            <a:r>
              <a:rPr lang="en-GB" sz="2933" dirty="0">
                <a:solidFill>
                  <a:srgbClr val="92D050"/>
                </a:solidFill>
                <a:latin typeface="Calibri" charset="0"/>
                <a:cs typeface="Calibri" charset="0"/>
              </a:rPr>
              <a:t>Age</a:t>
            </a:r>
          </a:p>
          <a:p>
            <a:pPr>
              <a:lnSpc>
                <a:spcPct val="100000"/>
              </a:lnSpc>
            </a:pPr>
            <a:r>
              <a:rPr lang="en-GB" sz="2933" dirty="0">
                <a:solidFill>
                  <a:srgbClr val="92D050"/>
                </a:solidFill>
                <a:latin typeface="Calibri" charset="0"/>
                <a:cs typeface="Calibri" charset="0"/>
              </a:rPr>
              <a:t>Disease</a:t>
            </a:r>
          </a:p>
          <a:p>
            <a:pPr>
              <a:lnSpc>
                <a:spcPct val="100000"/>
              </a:lnSpc>
            </a:pPr>
            <a:r>
              <a:rPr lang="en-GB" sz="2933" dirty="0">
                <a:solidFill>
                  <a:srgbClr val="92D050"/>
                </a:solidFill>
                <a:latin typeface="Calibri" charset="0"/>
                <a:cs typeface="Calibri" charset="0"/>
              </a:rPr>
              <a:t>Treatment</a:t>
            </a:r>
          </a:p>
          <a:p>
            <a:pPr>
              <a:lnSpc>
                <a:spcPct val="100000"/>
              </a:lnSpc>
            </a:pPr>
            <a:r>
              <a:rPr lang="en-GB" sz="2933" dirty="0">
                <a:solidFill>
                  <a:srgbClr val="92D050"/>
                </a:solidFill>
                <a:latin typeface="Calibri" charset="0"/>
                <a:cs typeface="Calibri" charset="0"/>
              </a:rPr>
              <a:t>Gender</a:t>
            </a:r>
          </a:p>
          <a:p>
            <a:pPr>
              <a:lnSpc>
                <a:spcPct val="100000"/>
              </a:lnSpc>
            </a:pPr>
            <a:r>
              <a:rPr lang="en-GB" sz="2933" dirty="0">
                <a:solidFill>
                  <a:srgbClr val="92D050"/>
                </a:solidFill>
                <a:latin typeface="Calibri" charset="0"/>
                <a:cs typeface="Calibri" charset="0"/>
              </a:rPr>
              <a:t>Augmented care</a:t>
            </a:r>
          </a:p>
          <a:p>
            <a:pPr marL="0" indent="0" algn="ctr">
              <a:buNone/>
            </a:pPr>
            <a:endParaRPr lang="en-GB" sz="2933" dirty="0">
              <a:latin typeface="Calibri" charset="0"/>
              <a:cs typeface="Calibri" charset="0"/>
            </a:endParaRPr>
          </a:p>
        </p:txBody>
      </p:sp>
    </p:spTree>
    <p:extLst>
      <p:ext uri="{BB962C8B-B14F-4D97-AF65-F5344CB8AC3E}">
        <p14:creationId xmlns:p14="http://schemas.microsoft.com/office/powerpoint/2010/main" val="3764409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tLang="en-US" sz="4400" dirty="0">
                <a:solidFill>
                  <a:schemeClr val="accent4"/>
                </a:solidFill>
                <a:latin typeface="Calibri" panose="020F0502020204030204" pitchFamily="34" charset="0"/>
                <a:cs typeface="Calibri" panose="020F0502020204030204" pitchFamily="34" charset="0"/>
              </a:rPr>
              <a:t>Healthcare Acquired Infections</a:t>
            </a:r>
          </a:p>
        </p:txBody>
      </p:sp>
      <p:sp>
        <p:nvSpPr>
          <p:cNvPr id="3" name="Content Placeholder 2"/>
          <p:cNvSpPr>
            <a:spLocks noGrp="1"/>
          </p:cNvSpPr>
          <p:nvPr>
            <p:ph idx="1"/>
          </p:nvPr>
        </p:nvSpPr>
        <p:spPr>
          <a:xfrm>
            <a:off x="609600" y="2315742"/>
            <a:ext cx="11507482" cy="3412920"/>
          </a:xfrm>
        </p:spPr>
        <p:txBody>
          <a:bodyPr/>
          <a:lstStyle/>
          <a:p>
            <a:r>
              <a:rPr lang="en-GB" sz="3200" dirty="0">
                <a:solidFill>
                  <a:schemeClr val="accent3"/>
                </a:solidFill>
                <a:cs typeface="Calibri"/>
              </a:rPr>
              <a:t>Estimated total annual cost in UK - £774 million (328m -2,192m)</a:t>
            </a:r>
          </a:p>
          <a:p>
            <a:pPr lvl="1"/>
            <a:r>
              <a:rPr lang="en-GB" sz="2667" dirty="0">
                <a:solidFill>
                  <a:schemeClr val="accent3"/>
                </a:solidFill>
                <a:cs typeface="Calibri"/>
              </a:rPr>
              <a:t>Evaluation of Cost of Nosocomial Infection (ECONI) study</a:t>
            </a:r>
            <a:endParaRPr lang="en-GB" sz="3200" dirty="0">
              <a:solidFill>
                <a:schemeClr val="accent3"/>
              </a:solidFill>
              <a:cs typeface="Calibri"/>
            </a:endParaRPr>
          </a:p>
          <a:p>
            <a:r>
              <a:rPr lang="en-GB" sz="3200" dirty="0">
                <a:solidFill>
                  <a:schemeClr val="accent3"/>
                </a:solidFill>
                <a:cs typeface="Calibri"/>
              </a:rPr>
              <a:t>Estimated</a:t>
            </a:r>
            <a:r>
              <a:rPr lang="en-GB" sz="2800" dirty="0">
                <a:solidFill>
                  <a:schemeClr val="accent3"/>
                </a:solidFill>
                <a:cs typeface="Calibri"/>
              </a:rPr>
              <a:t> 20% are water-based</a:t>
            </a:r>
          </a:p>
          <a:p>
            <a:pPr lvl="1"/>
            <a:r>
              <a:rPr lang="en-GB" sz="2670" dirty="0">
                <a:solidFill>
                  <a:schemeClr val="accent3"/>
                </a:solidFill>
                <a:cs typeface="Calibri"/>
              </a:rPr>
              <a:t>equates to £100 million/year</a:t>
            </a:r>
          </a:p>
        </p:txBody>
      </p:sp>
      <p:sp>
        <p:nvSpPr>
          <p:cNvPr id="12" name="Rectangle 11"/>
          <p:cNvSpPr/>
          <p:nvPr/>
        </p:nvSpPr>
        <p:spPr>
          <a:xfrm>
            <a:off x="609600" y="6432697"/>
            <a:ext cx="9817788" cy="276999"/>
          </a:xfrm>
          <a:prstGeom prst="rect">
            <a:avLst/>
          </a:prstGeom>
        </p:spPr>
        <p:txBody>
          <a:bodyPr wrap="square">
            <a:spAutoFit/>
          </a:bodyPr>
          <a:lstStyle/>
          <a:p>
            <a:pPr lvl="0"/>
            <a:r>
              <a:rPr lang="en-GB" sz="1200" dirty="0" err="1">
                <a:solidFill>
                  <a:srgbClr val="7030A0"/>
                </a:solidFill>
              </a:rPr>
              <a:t>Manoukian</a:t>
            </a:r>
            <a:r>
              <a:rPr lang="en-GB" sz="1200" dirty="0">
                <a:solidFill>
                  <a:srgbClr val="7030A0"/>
                </a:solidFill>
              </a:rPr>
              <a:t> </a:t>
            </a:r>
            <a:r>
              <a:rPr lang="en-GB" sz="1200" i="1" dirty="0">
                <a:solidFill>
                  <a:srgbClr val="7030A0"/>
                </a:solidFill>
              </a:rPr>
              <a:t>et al</a:t>
            </a:r>
            <a:r>
              <a:rPr lang="en-GB" sz="1200" dirty="0">
                <a:solidFill>
                  <a:srgbClr val="7030A0"/>
                </a:solidFill>
              </a:rPr>
              <a:t>. Journal of Hospital Infection 114 (2021) 43e50</a:t>
            </a:r>
          </a:p>
        </p:txBody>
      </p:sp>
    </p:spTree>
    <p:extLst>
      <p:ext uri="{BB962C8B-B14F-4D97-AF65-F5344CB8AC3E}">
        <p14:creationId xmlns:p14="http://schemas.microsoft.com/office/powerpoint/2010/main" val="1029498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4"/>
          <p:cNvSpPr>
            <a:spLocks noGrp="1"/>
          </p:cNvSpPr>
          <p:nvPr>
            <p:ph sz="quarter" idx="4294967295"/>
          </p:nvPr>
        </p:nvSpPr>
        <p:spPr>
          <a:xfrm>
            <a:off x="1108064" y="1752600"/>
            <a:ext cx="10479099" cy="4136102"/>
          </a:xfrm>
          <a:prstGeom prst="rect">
            <a:avLst/>
          </a:prstGeom>
        </p:spPr>
        <p:txBody>
          <a:bodyPr/>
          <a:lstStyle/>
          <a:p>
            <a:r>
              <a:rPr lang="en-GB" altLang="en-US" sz="3197" dirty="0">
                <a:solidFill>
                  <a:schemeClr val="accent3"/>
                </a:solidFill>
              </a:rPr>
              <a:t>There are many sources to aid Governance</a:t>
            </a:r>
          </a:p>
          <a:p>
            <a:r>
              <a:rPr lang="en-GB" altLang="en-US" sz="3197" dirty="0">
                <a:solidFill>
                  <a:schemeClr val="accent3"/>
                </a:solidFill>
              </a:rPr>
              <a:t>Water hygiene training should be suitable and sufficient for ALL members of the design and delivery teams</a:t>
            </a:r>
          </a:p>
          <a:p>
            <a:r>
              <a:rPr lang="en-GB" altLang="en-US" sz="3197" dirty="0">
                <a:solidFill>
                  <a:schemeClr val="accent3"/>
                </a:solidFill>
              </a:rPr>
              <a:t>A team approach is vital – involve the WSG from the outset</a:t>
            </a:r>
          </a:p>
          <a:p>
            <a:r>
              <a:rPr lang="en-GB" altLang="en-US" sz="3197" dirty="0">
                <a:solidFill>
                  <a:schemeClr val="accent3"/>
                </a:solidFill>
              </a:rPr>
              <a:t>Heathcare Associated Infections are numerous and costly</a:t>
            </a:r>
          </a:p>
          <a:p>
            <a:endParaRPr lang="en-GB" altLang="en-US" sz="3197" dirty="0">
              <a:solidFill>
                <a:schemeClr val="accent3"/>
              </a:solidFill>
            </a:endParaRPr>
          </a:p>
          <a:p>
            <a:pPr marL="0" indent="0">
              <a:buNone/>
            </a:pPr>
            <a:endParaRPr lang="en-GB" altLang="en-US" sz="3197" dirty="0">
              <a:solidFill>
                <a:schemeClr val="accent3"/>
              </a:solidFill>
            </a:endParaRPr>
          </a:p>
          <a:p>
            <a:endParaRPr lang="en-GB" altLang="en-US" sz="3197" dirty="0">
              <a:solidFill>
                <a:schemeClr val="accent3"/>
              </a:solidFill>
            </a:endParaRPr>
          </a:p>
        </p:txBody>
      </p:sp>
      <p:sp>
        <p:nvSpPr>
          <p:cNvPr id="7" name="Title 1"/>
          <p:cNvSpPr>
            <a:spLocks noGrp="1"/>
          </p:cNvSpPr>
          <p:nvPr>
            <p:ph type="title"/>
          </p:nvPr>
        </p:nvSpPr>
        <p:spPr>
          <a:xfrm>
            <a:off x="1108064" y="773906"/>
            <a:ext cx="10071794" cy="1143000"/>
          </a:xfrm>
        </p:spPr>
        <p:txBody>
          <a:bodyPr/>
          <a:lstStyle/>
          <a:p>
            <a:r>
              <a:rPr lang="en-GB" sz="4400" dirty="0">
                <a:solidFill>
                  <a:schemeClr val="accent4"/>
                </a:solidFill>
                <a:latin typeface="Calibri" panose="020F0502020204030204" pitchFamily="34" charset="0"/>
                <a:cs typeface="Calibri" panose="020F0502020204030204" pitchFamily="34" charset="0"/>
              </a:rPr>
              <a:t>Summary</a:t>
            </a:r>
          </a:p>
        </p:txBody>
      </p:sp>
      <p:sp>
        <p:nvSpPr>
          <p:cNvPr id="10" name="Rectangle 9"/>
          <p:cNvSpPr/>
          <p:nvPr/>
        </p:nvSpPr>
        <p:spPr>
          <a:xfrm>
            <a:off x="547494" y="6159386"/>
            <a:ext cx="2645211" cy="276999"/>
          </a:xfrm>
          <a:prstGeom prst="rect">
            <a:avLst/>
          </a:prstGeom>
        </p:spPr>
        <p:txBody>
          <a:bodyPr wrap="none">
            <a:spAutoFit/>
          </a:bodyPr>
          <a:lstStyle/>
          <a:p>
            <a:r>
              <a:rPr lang="en-GB" sz="1200" dirty="0">
                <a:solidFill>
                  <a:schemeClr val="accent4">
                    <a:lumMod val="75000"/>
                  </a:schemeClr>
                </a:solidFill>
              </a:rPr>
              <a:t>© Elise Maynard &amp; Associates LLP 2021</a:t>
            </a:r>
          </a:p>
        </p:txBody>
      </p:sp>
    </p:spTree>
    <p:extLst>
      <p:ext uri="{BB962C8B-B14F-4D97-AF65-F5344CB8AC3E}">
        <p14:creationId xmlns:p14="http://schemas.microsoft.com/office/powerpoint/2010/main" val="4280915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3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3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31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16756</TotalTime>
  <Words>1709</Words>
  <Application>Microsoft Office PowerPoint</Application>
  <PresentationFormat>Widescreen</PresentationFormat>
  <Paragraphs>242</Paragraphs>
  <Slides>36</Slides>
  <Notes>32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36</vt:i4>
      </vt:variant>
    </vt:vector>
  </HeadingPairs>
  <TitlesOfParts>
    <vt:vector size="43" baseType="lpstr">
      <vt:lpstr>Arial</vt:lpstr>
      <vt:lpstr>Calibri</vt:lpstr>
      <vt:lpstr>Neue Helvetica W01</vt:lpstr>
      <vt:lpstr>Open Sans</vt:lpstr>
      <vt:lpstr>Times New Roman</vt:lpstr>
      <vt:lpstr>1_Office Theme</vt:lpstr>
      <vt:lpstr>2_Office Theme</vt:lpstr>
      <vt:lpstr>PowerPoint Presentation</vt:lpstr>
      <vt:lpstr>Objectives</vt:lpstr>
      <vt:lpstr>Legislation and Guidance in Relation to Water Management </vt:lpstr>
      <vt:lpstr>Drinking Water Quality</vt:lpstr>
      <vt:lpstr>ACoP L8 &amp; HSG 274</vt:lpstr>
      <vt:lpstr>Healthcare Legislation </vt:lpstr>
      <vt:lpstr>Health &amp; Social Care Act 2008 Code of Practice</vt:lpstr>
      <vt:lpstr>Health &amp; Social Care Act 2008 Code of Practice</vt:lpstr>
      <vt:lpstr>Health &amp; Social Care Act 2008 Code of Practice</vt:lpstr>
      <vt:lpstr>Health Technical Memoranda</vt:lpstr>
      <vt:lpstr>HTM 04-01</vt:lpstr>
      <vt:lpstr>Health Building Notes</vt:lpstr>
      <vt:lpstr>Industry Specific Guidance</vt:lpstr>
      <vt:lpstr>Risk Assessing for Water Hygiene</vt:lpstr>
      <vt:lpstr>BS 8580-1</vt:lpstr>
      <vt:lpstr>BS 8580-2</vt:lpstr>
      <vt:lpstr>Waterborne Pathogens</vt:lpstr>
      <vt:lpstr>“Emerging Organisms”</vt:lpstr>
      <vt:lpstr>Risk Assessment Process</vt:lpstr>
      <vt:lpstr>Contamination</vt:lpstr>
      <vt:lpstr>Evidence of Contamination</vt:lpstr>
      <vt:lpstr>Amplification</vt:lpstr>
      <vt:lpstr>Design</vt:lpstr>
      <vt:lpstr>Unsuitable Materials</vt:lpstr>
      <vt:lpstr>Controls</vt:lpstr>
      <vt:lpstr>Transmission</vt:lpstr>
      <vt:lpstr>Inhalation</vt:lpstr>
      <vt:lpstr>Ingestion</vt:lpstr>
      <vt:lpstr>PowerPoint Presentation</vt:lpstr>
      <vt:lpstr>Contact</vt:lpstr>
      <vt:lpstr>Exposure</vt:lpstr>
      <vt:lpstr>Blockage &amp; Splashing</vt:lpstr>
      <vt:lpstr>Susceptibility</vt:lpstr>
      <vt:lpstr>Susceptibility</vt:lpstr>
      <vt:lpstr>Healthcare Acquired Infections</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Elise Maynard</dc:creator>
  <cp:lastModifiedBy>Elise Maynard</cp:lastModifiedBy>
  <cp:revision>258</cp:revision>
  <cp:lastPrinted>2018-01-25T12:30:11Z</cp:lastPrinted>
  <dcterms:created xsi:type="dcterms:W3CDTF">2017-02-09T15:22:43Z</dcterms:created>
  <dcterms:modified xsi:type="dcterms:W3CDTF">2021-10-06T17:56:47Z</dcterms:modified>
</cp:coreProperties>
</file>